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5"/>
  </p:notesMasterIdLst>
  <p:handoutMasterIdLst>
    <p:handoutMasterId r:id="rId56"/>
  </p:handoutMasterIdLst>
  <p:sldIdLst>
    <p:sldId id="257" r:id="rId5"/>
    <p:sldId id="355" r:id="rId6"/>
    <p:sldId id="337" r:id="rId7"/>
    <p:sldId id="339" r:id="rId8"/>
    <p:sldId id="364" r:id="rId9"/>
    <p:sldId id="366" r:id="rId10"/>
    <p:sldId id="363" r:id="rId11"/>
    <p:sldId id="349" r:id="rId12"/>
    <p:sldId id="350" r:id="rId13"/>
    <p:sldId id="356" r:id="rId14"/>
    <p:sldId id="351" r:id="rId15"/>
    <p:sldId id="394" r:id="rId16"/>
    <p:sldId id="396" r:id="rId17"/>
    <p:sldId id="361" r:id="rId18"/>
    <p:sldId id="362" r:id="rId19"/>
    <p:sldId id="374" r:id="rId20"/>
    <p:sldId id="375" r:id="rId21"/>
    <p:sldId id="367" r:id="rId22"/>
    <p:sldId id="360" r:id="rId23"/>
    <p:sldId id="372" r:id="rId24"/>
    <p:sldId id="370" r:id="rId25"/>
    <p:sldId id="369" r:id="rId26"/>
    <p:sldId id="373" r:id="rId27"/>
    <p:sldId id="371" r:id="rId28"/>
    <p:sldId id="376" r:id="rId29"/>
    <p:sldId id="377" r:id="rId30"/>
    <p:sldId id="352" r:id="rId31"/>
    <p:sldId id="379" r:id="rId32"/>
    <p:sldId id="398" r:id="rId33"/>
    <p:sldId id="378" r:id="rId34"/>
    <p:sldId id="380" r:id="rId35"/>
    <p:sldId id="381" r:id="rId36"/>
    <p:sldId id="382" r:id="rId37"/>
    <p:sldId id="353" r:id="rId38"/>
    <p:sldId id="383" r:id="rId39"/>
    <p:sldId id="397" r:id="rId40"/>
    <p:sldId id="384" r:id="rId41"/>
    <p:sldId id="358" r:id="rId42"/>
    <p:sldId id="357" r:id="rId43"/>
    <p:sldId id="359" r:id="rId44"/>
    <p:sldId id="385" r:id="rId45"/>
    <p:sldId id="386" r:id="rId46"/>
    <p:sldId id="387" r:id="rId47"/>
    <p:sldId id="390" r:id="rId48"/>
    <p:sldId id="393" r:id="rId49"/>
    <p:sldId id="388" r:id="rId50"/>
    <p:sldId id="389" r:id="rId51"/>
    <p:sldId id="368" r:id="rId52"/>
    <p:sldId id="395" r:id="rId53"/>
    <p:sldId id="399" r:id="rId5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4F00"/>
    <a:srgbClr val="D73285"/>
    <a:srgbClr val="0072C7"/>
    <a:srgbClr val="CE0368"/>
    <a:srgbClr val="F5F5F5"/>
    <a:srgbClr val="464646"/>
    <a:srgbClr val="FFB310"/>
    <a:srgbClr val="FAFAFA"/>
    <a:srgbClr val="FFFFFF"/>
    <a:srgbClr val="A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0" autoAdjust="0"/>
    <p:restoredTop sz="97419" autoAdjust="0"/>
  </p:normalViewPr>
  <p:slideViewPr>
    <p:cSldViewPr snapToGrid="0" showGuides="1">
      <p:cViewPr varScale="1">
        <p:scale>
          <a:sx n="145" d="100"/>
          <a:sy n="145" d="100"/>
        </p:scale>
        <p:origin x="552" y="2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4328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23DB037-710F-4A44-BDF0-28DC42F2FAE9}" type="datetime1">
              <a:rPr lang="fr-FR" smtClean="0"/>
              <a:t>26/06/2025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18A1656-FDB1-442A-B22F-67D2FDA9ED13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7850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4718FD-5C33-42D8-BCA9-0B83DD06AC51}" type="datetime1">
              <a:rPr lang="fr-FR" smtClean="0"/>
              <a:pPr/>
              <a:t>25/06/2025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336304E-FDE3-4B4F-A3B7-EBE87F3FA5E2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BCAAE-61AA-BBBE-8063-37A5711CA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8F859192-4700-E592-767B-B81577755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ABA536EF-5F45-125E-70AC-2BDC55928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5B615E-1150-37AB-ED8F-2A78D17179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79473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What is lambda in Python?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b="1" dirty="0"/>
              <a:t>lambda</a:t>
            </a:r>
            <a:r>
              <a:rPr lang="en-US" dirty="0"/>
              <a:t> is a small, anonymous function — a quick way to write a function </a:t>
            </a:r>
            <a:r>
              <a:rPr lang="en-US" b="1" dirty="0"/>
              <a:t>in one line</a:t>
            </a:r>
            <a:r>
              <a:rPr lang="en-US" dirty="0"/>
              <a:t>, without naming it.</a:t>
            </a:r>
          </a:p>
          <a:p>
            <a:endParaRPr lang="en-US" dirty="0"/>
          </a:p>
          <a:p>
            <a:r>
              <a:rPr lang="en-US" b="1" dirty="0"/>
              <a:t>Step-by-step explanation of the lambdas</a:t>
            </a:r>
          </a:p>
          <a:p>
            <a:r>
              <a:rPr lang="en-US" b="1" dirty="0"/>
              <a:t> First lambda (column-level): </a:t>
            </a:r>
            <a:r>
              <a:rPr lang="en-US" dirty="0"/>
              <a:t>lambda col: ...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b="0" dirty="0"/>
              <a:t>This receives one column at a time (e.g., </a:t>
            </a:r>
            <a:r>
              <a:rPr lang="en-US" b="0" dirty="0" err="1"/>
              <a:t>df</a:t>
            </a:r>
            <a:r>
              <a:rPr lang="en-US" b="0" dirty="0"/>
              <a:t>['title']), and processes each cell inside it.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fr-BE" b="0" dirty="0" err="1"/>
              <a:t>col.astype</a:t>
            </a:r>
            <a:r>
              <a:rPr lang="fr-BE" b="0" dirty="0"/>
              <a:t>(</a:t>
            </a:r>
            <a:r>
              <a:rPr lang="fr-BE" b="0" dirty="0" err="1"/>
              <a:t>str</a:t>
            </a:r>
            <a:r>
              <a:rPr lang="fr-BE" b="0" dirty="0"/>
              <a:t>) </a:t>
            </a:r>
            <a:r>
              <a:rPr lang="en-US" b="0" dirty="0"/>
              <a:t>converts all values in a column to strings, even if some were numbers, </a:t>
            </a:r>
            <a:r>
              <a:rPr lang="en-US" b="0" dirty="0" err="1"/>
              <a:t>booleans</a:t>
            </a:r>
            <a:r>
              <a:rPr lang="en-US" b="0" dirty="0"/>
              <a:t>, or missing (</a:t>
            </a:r>
            <a:r>
              <a:rPr lang="en-US" b="0" dirty="0" err="1"/>
              <a:t>NaN</a:t>
            </a:r>
            <a:r>
              <a:rPr lang="en-US" b="0" dirty="0"/>
              <a:t>).</a:t>
            </a:r>
          </a:p>
          <a:p>
            <a:endParaRPr lang="en-US" dirty="0"/>
          </a:p>
          <a:p>
            <a:r>
              <a:rPr lang="en-US" b="1" dirty="0"/>
              <a:t>Second lambda (cell-level): </a:t>
            </a:r>
            <a:r>
              <a:rPr lang="en-US" dirty="0"/>
              <a:t>lambda x: x != </a:t>
            </a:r>
            <a:r>
              <a:rPr lang="en-US" dirty="0" err="1"/>
              <a:t>x.strip</a:t>
            </a:r>
            <a:r>
              <a:rPr lang="en-US" dirty="0"/>
              <a:t>() 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This receives one </a:t>
            </a:r>
            <a:r>
              <a:rPr lang="en-US" b="1" dirty="0"/>
              <a:t>cell value</a:t>
            </a:r>
            <a:r>
              <a:rPr lang="en-US" dirty="0"/>
              <a:t> (e.g., " House "), and checks: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" House " ≠ "House" → True → it </a:t>
            </a:r>
            <a:r>
              <a:rPr lang="en-US" b="1" dirty="0"/>
              <a:t>has extra spaces</a:t>
            </a:r>
            <a:endParaRPr lang="en-US" dirty="0"/>
          </a:p>
          <a:p>
            <a:r>
              <a:rPr lang="en-US" dirty="0"/>
              <a:t>"Apartment" = "Apartment" → False → it’s clean</a:t>
            </a:r>
          </a:p>
          <a:p>
            <a:endParaRPr lang="en-US" b="1" dirty="0"/>
          </a:p>
          <a:p>
            <a:r>
              <a:rPr lang="en-US" b="1" dirty="0"/>
              <a:t>In simple terms:</a:t>
            </a:r>
          </a:p>
          <a:p>
            <a:r>
              <a:rPr lang="en-US" dirty="0"/>
              <a:t>We use </a:t>
            </a:r>
            <a:r>
              <a:rPr lang="en-US" b="1" dirty="0"/>
              <a:t>two nested lambda functions</a:t>
            </a:r>
            <a:r>
              <a:rPr lang="en-US" dirty="0"/>
              <a:t> to: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column (col)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Loop over each cell (x) in that column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Detect if the cell changes when stripped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meaning it had </a:t>
            </a:r>
            <a:r>
              <a:rPr lang="en-US" b="1" dirty="0"/>
              <a:t>leading/trailing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71063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04A23-511B-E053-4EEC-431AB0575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03B037-C671-8DB7-666B-C5587A3CD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84EEE3-926A-740E-3AB3-98A5695DF7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5CA05-98ED-2B10-8013-3C68DAF081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336304E-FDE3-4B4F-A3B7-EBE87F3FA5E2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47156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51A89-C3C3-9042-AE74-E4F403F1C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4153346C-AEF7-F4D6-C8DE-351E5AB56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42A8A861-D4A4-FBD2-5680-B39AA70C2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D0AA65-9171-E97B-DC2E-5BCAAEC3FE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0471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FF5AA-C418-B19F-47C1-408426B78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406CED5-6D56-FD71-0E33-158159AD6D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5A275BC-0D0C-0194-5B6E-188DB901B0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B11883-EDFD-B54D-5280-379B685D8F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21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FAD9B-639C-211A-27C7-E7A00D9C4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>
            <a:extLst>
              <a:ext uri="{FF2B5EF4-FFF2-40B4-BE49-F238E27FC236}">
                <a16:creationId xmlns:a16="http://schemas.microsoft.com/office/drawing/2014/main" id="{93C6ED7A-02BA-06DB-D62E-231F7E3D52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154D378-4FC3-CA9F-7795-D52BC4926F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C1A491-4865-41EB-4A69-2CA70C0283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336304E-FDE3-4B4F-A3B7-EBE87F3FA5E2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0647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13">
            <a:extLst>
              <a:ext uri="{FF2B5EF4-FFF2-40B4-BE49-F238E27FC236}">
                <a16:creationId xmlns:a16="http://schemas.microsoft.com/office/drawing/2014/main" id="{4CBBF2B8-706E-B44D-97A9-0D39894DD103}"/>
              </a:ext>
            </a:extLst>
          </p:cNvPr>
          <p:cNvSpPr/>
          <p:nvPr userDrawn="1"/>
        </p:nvSpPr>
        <p:spPr>
          <a:xfrm>
            <a:off x="0" y="946150"/>
            <a:ext cx="3413125" cy="507853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4059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059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001" y="927100"/>
            <a:ext cx="5107104" cy="5107104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7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e 3">
            <a:extLst>
              <a:ext uri="{FF2B5EF4-FFF2-40B4-BE49-F238E27FC236}">
                <a16:creationId xmlns:a16="http://schemas.microsoft.com/office/drawing/2014/main" id="{A3810CFD-79E6-B72B-CEA1-215AAF66B3B1}"/>
              </a:ext>
            </a:extLst>
          </p:cNvPr>
          <p:cNvSpPr/>
          <p:nvPr userDrawn="1"/>
        </p:nvSpPr>
        <p:spPr>
          <a:xfrm>
            <a:off x="474441" y="701041"/>
            <a:ext cx="5621559" cy="559308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5" name="Ovale 14">
            <a:extLst>
              <a:ext uri="{FF2B5EF4-FFF2-40B4-BE49-F238E27FC236}">
                <a16:creationId xmlns:a16="http://schemas.microsoft.com/office/drawing/2014/main" id="{8031AE70-6869-01C6-A2C4-A0EA198A2A4B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CEC908-6DAD-0441-5F48-763968F5C814}"/>
              </a:ext>
            </a:extLst>
          </p:cNvPr>
          <p:cNvSpPr txBox="1"/>
          <p:nvPr userDrawn="1"/>
        </p:nvSpPr>
        <p:spPr>
          <a:xfrm>
            <a:off x="11226800" y="6417385"/>
            <a:ext cx="5785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89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e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Ovale 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5" name="Ovale 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Forme libre : Form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Forme libre : Forme 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7" name="Forme libre : Forme 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1" name="Espace réservé d’image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2" name="Espace réservé d’image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3" name="Espace réservé d’image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0" name="Espace réservé du contenu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1" name="Espace réservé du contenu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33" name="Espace réservé du contenu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4" name="Espace réservé du contenu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Cadre 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25763-0538-50B3-49D9-E960F4466C77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pic>
        <p:nvPicPr>
          <p:cNvPr id="17" name="Graphisme 16" descr="Envelop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sme 17" descr="Réseau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CE9908F-CF81-43F9-880A-401D0C0F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429000"/>
            <a:ext cx="5011410" cy="65144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2432A-A0B0-1058-586E-D11950BCF882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6" name="Rectangle 13">
            <a:extLst>
              <a:ext uri="{FF2B5EF4-FFF2-40B4-BE49-F238E27FC236}">
                <a16:creationId xmlns:a16="http://schemas.microsoft.com/office/drawing/2014/main" id="{6962BDB2-D0AB-5E22-73AC-E91AF4C3907E}"/>
              </a:ext>
            </a:extLst>
          </p:cNvPr>
          <p:cNvSpPr/>
          <p:nvPr userDrawn="1"/>
        </p:nvSpPr>
        <p:spPr>
          <a:xfrm>
            <a:off x="-1200638" y="728545"/>
            <a:ext cx="4686788" cy="530566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Ovale 3">
            <a:extLst>
              <a:ext uri="{FF2B5EF4-FFF2-40B4-BE49-F238E27FC236}">
                <a16:creationId xmlns:a16="http://schemas.microsoft.com/office/drawing/2014/main" id="{B7EC228F-CA6C-3562-58CD-F5D3A8931A7A}"/>
              </a:ext>
            </a:extLst>
          </p:cNvPr>
          <p:cNvSpPr/>
          <p:nvPr userDrawn="1"/>
        </p:nvSpPr>
        <p:spPr>
          <a:xfrm>
            <a:off x="577688" y="595422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 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sme 18" descr="Enveloppe">
            <a:extLst>
              <a:ext uri="{FF2B5EF4-FFF2-40B4-BE49-F238E27FC236}">
                <a16:creationId xmlns:a16="http://schemas.microsoft.com/office/drawing/2014/main" id="{A686352B-226C-4579-B831-0DC14EC389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0" name="Graphisme 19" descr="Réseau">
            <a:extLst>
              <a:ext uri="{FF2B5EF4-FFF2-40B4-BE49-F238E27FC236}">
                <a16:creationId xmlns:a16="http://schemas.microsoft.com/office/drawing/2014/main" id="{460C8169-012B-451A-A6C2-6FEC0DC82AF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dirty="0"/>
              <a:t>courrier électronique</a:t>
            </a:r>
          </a:p>
        </p:txBody>
      </p:sp>
      <p:sp>
        <p:nvSpPr>
          <p:cNvPr id="22" name="Espace réservé du texte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 dirty="0"/>
              <a:t>Url site web ici</a:t>
            </a:r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525B5135-F466-4A63-A42C-3BB2BAA7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778" y="3158641"/>
            <a:ext cx="5011410" cy="921807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rtl="0"/>
            <a:r>
              <a:rPr lang="en-US" noProof="0"/>
              <a:t>Click to edit Master title style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B3707CB-8F35-D917-8891-54BCA697BA5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9057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D4E2E-3C74-203C-981D-A7C573131B4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chemeClr val="bg1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5441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7" name="Espace réservé du contenu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F788279-D710-447A-9E71-4D1344575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01B128-8CD3-6C1A-4BEF-92093750CC9A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7589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orme libre 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0" name="Forme libre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19DEF115-82C2-4E9D-A22C-8DA561FB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EB9D06-4406-57A0-2D56-983780EFA8D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342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orme libre 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4" name="Forme libre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9" name="Espace réservé du contenu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AE3770E9-CB74-47B0-8229-91F6F7560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764A9D-4A64-EAE6-0ECE-6DF7739D6329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946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’image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3" name="Rectangle 13">
            <a:extLst>
              <a:ext uri="{FF2B5EF4-FFF2-40B4-BE49-F238E27FC236}">
                <a16:creationId xmlns:a16="http://schemas.microsoft.com/office/drawing/2014/main" id="{551326AA-5942-DF13-4836-DC9F0D7C83CD}"/>
              </a:ext>
            </a:extLst>
          </p:cNvPr>
          <p:cNvSpPr/>
          <p:nvPr userDrawn="1"/>
        </p:nvSpPr>
        <p:spPr>
          <a:xfrm>
            <a:off x="8593121" y="768485"/>
            <a:ext cx="3598879" cy="530566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D7FE6334-9EA3-2851-0B15-5E4EDB7103FE}"/>
              </a:ext>
            </a:extLst>
          </p:cNvPr>
          <p:cNvSpPr/>
          <p:nvPr userDrawn="1"/>
        </p:nvSpPr>
        <p:spPr>
          <a:xfrm>
            <a:off x="5935375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58FA8-7E72-1B67-3A6B-9A8001EF8081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185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lide_0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rtlCol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Le sous-titre vient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 rtlCol="0"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50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E79295A-6329-DCD2-C50F-8266607D726E}"/>
              </a:ext>
            </a:extLst>
          </p:cNvPr>
          <p:cNvSpPr txBox="1"/>
          <p:nvPr userDrawn="1"/>
        </p:nvSpPr>
        <p:spPr>
          <a:xfrm>
            <a:off x="6343650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noProof="0" dirty="0">
                <a:solidFill>
                  <a:schemeClr val="bg1"/>
                </a:solidFill>
                <a:latin typeface="Abadi" panose="020B0604020104020204" pitchFamily="34" charset="0"/>
              </a:rPr>
              <a:t>Gestion commerciale et techniques de vente</a:t>
            </a:r>
          </a:p>
        </p:txBody>
      </p:sp>
      <p:sp>
        <p:nvSpPr>
          <p:cNvPr id="7" name="Forme libre 6">
            <a:extLst>
              <a:ext uri="{FF2B5EF4-FFF2-40B4-BE49-F238E27FC236}">
                <a16:creationId xmlns:a16="http://schemas.microsoft.com/office/drawing/2014/main" id="{1832B6A8-6A08-18E1-91EB-6DAAE10C2064}"/>
              </a:ext>
            </a:extLst>
          </p:cNvPr>
          <p:cNvSpPr>
            <a:spLocks/>
          </p:cNvSpPr>
          <p:nvPr userDrawn="1"/>
        </p:nvSpPr>
        <p:spPr bwMode="auto">
          <a:xfrm rot="18900000">
            <a:off x="137557" y="799106"/>
            <a:ext cx="3908719" cy="7654304"/>
          </a:xfrm>
          <a:custGeom>
            <a:avLst/>
            <a:gdLst>
              <a:gd name="T0" fmla="*/ 0 w 196"/>
              <a:gd name="T1" fmla="*/ 198 h 393"/>
              <a:gd name="T2" fmla="*/ 157 w 196"/>
              <a:gd name="T3" fmla="*/ 8 h 393"/>
              <a:gd name="T4" fmla="*/ 192 w 196"/>
              <a:gd name="T5" fmla="*/ 22 h 393"/>
              <a:gd name="T6" fmla="*/ 167 w 196"/>
              <a:gd name="T7" fmla="*/ 56 h 393"/>
              <a:gd name="T8" fmla="*/ 48 w 196"/>
              <a:gd name="T9" fmla="*/ 198 h 393"/>
              <a:gd name="T10" fmla="*/ 170 w 196"/>
              <a:gd name="T11" fmla="*/ 339 h 393"/>
              <a:gd name="T12" fmla="*/ 193 w 196"/>
              <a:gd name="T13" fmla="*/ 372 h 393"/>
              <a:gd name="T14" fmla="*/ 160 w 196"/>
              <a:gd name="T15" fmla="*/ 387 h 393"/>
              <a:gd name="T16" fmla="*/ 0 w 196"/>
              <a:gd name="T17" fmla="*/ 198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6" h="393">
                <a:moveTo>
                  <a:pt x="0" y="198"/>
                </a:moveTo>
                <a:cubicBezTo>
                  <a:pt x="0" y="103"/>
                  <a:pt x="64" y="26"/>
                  <a:pt x="157" y="8"/>
                </a:cubicBezTo>
                <a:cubicBezTo>
                  <a:pt x="171" y="6"/>
                  <a:pt x="188" y="0"/>
                  <a:pt x="192" y="22"/>
                </a:cubicBezTo>
                <a:cubicBezTo>
                  <a:pt x="196" y="41"/>
                  <a:pt x="190" y="52"/>
                  <a:pt x="167" y="56"/>
                </a:cubicBezTo>
                <a:cubicBezTo>
                  <a:pt x="95" y="70"/>
                  <a:pt x="47" y="129"/>
                  <a:pt x="48" y="198"/>
                </a:cubicBezTo>
                <a:cubicBezTo>
                  <a:pt x="48" y="267"/>
                  <a:pt x="97" y="325"/>
                  <a:pt x="170" y="339"/>
                </a:cubicBezTo>
                <a:cubicBezTo>
                  <a:pt x="191" y="343"/>
                  <a:pt x="195" y="354"/>
                  <a:pt x="193" y="372"/>
                </a:cubicBezTo>
                <a:cubicBezTo>
                  <a:pt x="190" y="393"/>
                  <a:pt x="174" y="389"/>
                  <a:pt x="160" y="387"/>
                </a:cubicBezTo>
                <a:cubicBezTo>
                  <a:pt x="70" y="375"/>
                  <a:pt x="0" y="293"/>
                  <a:pt x="0" y="198"/>
                </a:cubicBezTo>
                <a:close/>
              </a:path>
            </a:pathLst>
          </a:custGeom>
          <a:solidFill>
            <a:schemeClr val="bg2">
              <a:alpha val="91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12140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e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orme libre 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2" name="Forme libre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  <p:sp>
          <p:nvSpPr>
            <p:cNvPr id="23" name="Forme libre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fr-FR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9E71A4-4A4F-A6FF-B037-79CAAE20A8D5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31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en-tête de section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rtlCol="0"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Le texte factice vient ici</a:t>
            </a: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F5677D09-47D7-CCF7-2824-73AE268C3491}"/>
              </a:ext>
            </a:extLst>
          </p:cNvPr>
          <p:cNvSpPr/>
          <p:nvPr userDrawn="1"/>
        </p:nvSpPr>
        <p:spPr>
          <a:xfrm>
            <a:off x="2725725" y="2057869"/>
            <a:ext cx="6740550" cy="6706402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3" name="Espace réservé d’image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 dirty="0"/>
              <a:t>Click icon to add picture</a:t>
            </a:r>
            <a:endParaRPr lang="fr-FR" noProof="0" dirty="0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701AE4-277C-9A10-FE8A-9778D46D8C86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F4D28FD-B22F-E8CD-6EAE-7714345CB627}"/>
              </a:ext>
            </a:extLst>
          </p:cNvPr>
          <p:cNvSpPr/>
          <p:nvPr userDrawn="1"/>
        </p:nvSpPr>
        <p:spPr>
          <a:xfrm>
            <a:off x="5595924" y="-1664724"/>
            <a:ext cx="7764475" cy="7725140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 rtlCol="0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a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 rtlCol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62871" y="988536"/>
            <a:ext cx="4329129" cy="4880927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219700" y="744537"/>
            <a:ext cx="5327650" cy="541972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Espace réservé d’image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5D98-9711-D54A-A698-B6CE8FFA62DB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Espace réservé d’image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6" name="Espace réservé d’image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fr-FR" noProof="0" dirty="0"/>
          </a:p>
        </p:txBody>
      </p: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1" name="Espace réservé du contenu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rtlCol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792E1-F742-3074-A5F9-070939893A6F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de 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accent2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 rtlCol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pPr rtl="0"/>
              <a:t>‹#›</a:t>
            </a:fld>
            <a:endParaRPr lang="fr-FR" noProof="0" dirty="0"/>
          </a:p>
        </p:txBody>
      </p:sp>
      <p:sp>
        <p:nvSpPr>
          <p:cNvPr id="20" name="Espace réservé du contenu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01 inclut ici</a:t>
            </a:r>
          </a:p>
        </p:txBody>
      </p:sp>
      <p:sp>
        <p:nvSpPr>
          <p:cNvPr id="23" name="Espace réservé du contenu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rtlCol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 rtl="0"/>
            <a:r>
              <a:rPr lang="fr-FR" noProof="0" dirty="0"/>
              <a:t>La rubrique 02 inclut ici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4" name="Espace réservé d’image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9" name="Espace réservé d’image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icône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 5">
            <a:extLst>
              <a:ext uri="{FF2B5EF4-FFF2-40B4-BE49-F238E27FC236}">
                <a16:creationId xmlns:a16="http://schemas.microsoft.com/office/drawing/2014/main" id="{1C1A95BC-42CA-4166-918D-DF4306881408}"/>
              </a:ext>
            </a:extLst>
          </p:cNvPr>
          <p:cNvSpPr>
            <a:spLocks/>
          </p:cNvSpPr>
          <p:nvPr/>
        </p:nvSpPr>
        <p:spPr bwMode="auto">
          <a:xfrm rot="8650774" flipH="1" flipV="1">
            <a:off x="7430044" y="-1843126"/>
            <a:ext cx="4436224" cy="5482435"/>
          </a:xfrm>
          <a:custGeom>
            <a:avLst/>
            <a:gdLst>
              <a:gd name="T0" fmla="*/ 0 w 447"/>
              <a:gd name="T1" fmla="*/ 264 h 553"/>
              <a:gd name="T2" fmla="*/ 141 w 447"/>
              <a:gd name="T3" fmla="*/ 48 h 553"/>
              <a:gd name="T4" fmla="*/ 414 w 447"/>
              <a:gd name="T5" fmla="*/ 67 h 553"/>
              <a:gd name="T6" fmla="*/ 438 w 447"/>
              <a:gd name="T7" fmla="*/ 98 h 553"/>
              <a:gd name="T8" fmla="*/ 391 w 447"/>
              <a:gd name="T9" fmla="*/ 111 h 553"/>
              <a:gd name="T10" fmla="*/ 94 w 447"/>
              <a:gd name="T11" fmla="*/ 149 h 553"/>
              <a:gd name="T12" fmla="*/ 107 w 447"/>
              <a:gd name="T13" fmla="*/ 424 h 553"/>
              <a:gd name="T14" fmla="*/ 383 w 447"/>
              <a:gd name="T15" fmla="*/ 453 h 553"/>
              <a:gd name="T16" fmla="*/ 393 w 447"/>
              <a:gd name="T17" fmla="*/ 446 h 553"/>
              <a:gd name="T18" fmla="*/ 433 w 447"/>
              <a:gd name="T19" fmla="*/ 449 h 553"/>
              <a:gd name="T20" fmla="*/ 421 w 447"/>
              <a:gd name="T21" fmla="*/ 485 h 553"/>
              <a:gd name="T22" fmla="*/ 194 w 447"/>
              <a:gd name="T23" fmla="*/ 531 h 553"/>
              <a:gd name="T24" fmla="*/ 0 w 447"/>
              <a:gd name="T25" fmla="*/ 264 h 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7" h="553">
                <a:moveTo>
                  <a:pt x="0" y="264"/>
                </a:moveTo>
                <a:cubicBezTo>
                  <a:pt x="5" y="176"/>
                  <a:pt x="49" y="96"/>
                  <a:pt x="141" y="48"/>
                </a:cubicBezTo>
                <a:cubicBezTo>
                  <a:pt x="235" y="0"/>
                  <a:pt x="327" y="9"/>
                  <a:pt x="414" y="67"/>
                </a:cubicBezTo>
                <a:cubicBezTo>
                  <a:pt x="425" y="75"/>
                  <a:pt x="439" y="82"/>
                  <a:pt x="438" y="98"/>
                </a:cubicBezTo>
                <a:cubicBezTo>
                  <a:pt x="437" y="120"/>
                  <a:pt x="413" y="127"/>
                  <a:pt x="391" y="111"/>
                </a:cubicBezTo>
                <a:cubicBezTo>
                  <a:pt x="294" y="40"/>
                  <a:pt x="166" y="56"/>
                  <a:pt x="94" y="149"/>
                </a:cubicBezTo>
                <a:cubicBezTo>
                  <a:pt x="30" y="231"/>
                  <a:pt x="36" y="349"/>
                  <a:pt x="107" y="424"/>
                </a:cubicBezTo>
                <a:cubicBezTo>
                  <a:pt x="180" y="502"/>
                  <a:pt x="296" y="514"/>
                  <a:pt x="383" y="453"/>
                </a:cubicBezTo>
                <a:cubicBezTo>
                  <a:pt x="386" y="451"/>
                  <a:pt x="390" y="449"/>
                  <a:pt x="393" y="446"/>
                </a:cubicBezTo>
                <a:cubicBezTo>
                  <a:pt x="407" y="433"/>
                  <a:pt x="420" y="433"/>
                  <a:pt x="433" y="449"/>
                </a:cubicBezTo>
                <a:cubicBezTo>
                  <a:pt x="447" y="467"/>
                  <a:pt x="433" y="477"/>
                  <a:pt x="421" y="485"/>
                </a:cubicBezTo>
                <a:cubicBezTo>
                  <a:pt x="353" y="537"/>
                  <a:pt x="277" y="553"/>
                  <a:pt x="194" y="531"/>
                </a:cubicBezTo>
                <a:cubicBezTo>
                  <a:pt x="79" y="501"/>
                  <a:pt x="1" y="397"/>
                  <a:pt x="0" y="264"/>
                </a:cubicBezTo>
                <a:close/>
              </a:path>
            </a:pathLst>
          </a:custGeom>
          <a:solidFill>
            <a:schemeClr val="bg2">
              <a:alpha val="53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fr-FR" noProof="0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3" name="Ovale 14">
            <a:extLst>
              <a:ext uri="{FF2B5EF4-FFF2-40B4-BE49-F238E27FC236}">
                <a16:creationId xmlns:a16="http://schemas.microsoft.com/office/drawing/2014/main" id="{A0FA356A-CDA9-3E00-45F3-46BC0E4E851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0FDC1-90C9-20B8-59C6-400EFDED6889}"/>
              </a:ext>
            </a:extLst>
          </p:cNvPr>
          <p:cNvSpPr txBox="1"/>
          <p:nvPr userDrawn="1"/>
        </p:nvSpPr>
        <p:spPr>
          <a:xfrm>
            <a:off x="11294533" y="6409397"/>
            <a:ext cx="44258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rtlCol="0" anchor="b">
            <a:noAutofit/>
          </a:bodyPr>
          <a:lstStyle>
            <a:lvl1pPr>
              <a:defRPr sz="3200" b="1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fr-FR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20346-C48D-9154-4B3A-BC0A857667BD}"/>
              </a:ext>
            </a:extLst>
          </p:cNvPr>
          <p:cNvSpPr txBox="1"/>
          <p:nvPr userDrawn="1"/>
        </p:nvSpPr>
        <p:spPr>
          <a:xfrm>
            <a:off x="454878" y="6340459"/>
            <a:ext cx="7240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noProof="0" dirty="0" err="1">
                <a:solidFill>
                  <a:srgbClr val="0072C7"/>
                </a:solidFill>
                <a:latin typeface="Abadi" panose="020B0604020104020204" pitchFamily="34" charset="0"/>
              </a:rPr>
              <a:t>Immoweb</a:t>
            </a:r>
            <a:r>
              <a:rPr lang="en-US" b="1" noProof="0" dirty="0">
                <a:solidFill>
                  <a:srgbClr val="0072C7"/>
                </a:solidFill>
                <a:latin typeface="Abadi" panose="020B0604020104020204" pitchFamily="34" charset="0"/>
              </a:rPr>
              <a:t> – Exploratory data Analysis - Evi, Moussa, Yves </a:t>
            </a:r>
            <a:endParaRPr lang="fr-BE" b="1" noProof="0" dirty="0">
              <a:solidFill>
                <a:srgbClr val="0072C7"/>
              </a:solidFill>
              <a:latin typeface="Abadi" panose="020B0604020104020204" pitchFamily="34" charset="0"/>
            </a:endParaRPr>
          </a:p>
        </p:txBody>
      </p:sp>
      <p:sp>
        <p:nvSpPr>
          <p:cNvPr id="12" name="Ovale 14">
            <a:extLst>
              <a:ext uri="{FF2B5EF4-FFF2-40B4-BE49-F238E27FC236}">
                <a16:creationId xmlns:a16="http://schemas.microsoft.com/office/drawing/2014/main" id="{734766E6-4390-378C-A712-DB530A8039E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86DB4-DBFC-EBAD-1FA5-32FDD1B7F359}"/>
              </a:ext>
            </a:extLst>
          </p:cNvPr>
          <p:cNvSpPr txBox="1"/>
          <p:nvPr userDrawn="1"/>
        </p:nvSpPr>
        <p:spPr>
          <a:xfrm>
            <a:off x="11218333" y="6418617"/>
            <a:ext cx="5888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9EC71654-96A5-4280-94F3-931C61A9F92C}" type="slidenum">
              <a:rPr lang="fr-FR" sz="1100" noProof="0" smtClean="0">
                <a:solidFill>
                  <a:schemeClr val="bg1"/>
                </a:solidFill>
              </a:rPr>
              <a:pPr algn="ctr"/>
              <a:t>‹#›</a:t>
            </a:fld>
            <a:endParaRPr lang="fr-B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334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4EC748F-88DB-4BA1-B6AB-BE1A47757B27}" type="datetime1">
              <a:rPr lang="fr-FR" noProof="0" smtClean="0"/>
              <a:t>25/06/2025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EC71654-96A5-4280-94F3-931C61A9F92C}" type="slidenum">
              <a:rPr lang="fr-FR" noProof="0" smtClean="0"/>
              <a:t>‹#›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4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sz="3200" noProof="0" dirty="0" err="1"/>
              <a:t>Immoweb</a:t>
            </a:r>
            <a:r>
              <a:rPr lang="en-US" sz="3200" noProof="0" dirty="0"/>
              <a:t> – Exploratory data Analysis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US" noProof="0" dirty="0">
                <a:solidFill>
                  <a:schemeClr val="tx2"/>
                </a:solidFill>
              </a:rPr>
              <a:t>Evi, Moussa, Yves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5CDA61B-515D-C145-1842-006A86AA7CB2}"/>
              </a:ext>
            </a:extLst>
          </p:cNvPr>
          <p:cNvSpPr/>
          <p:nvPr/>
        </p:nvSpPr>
        <p:spPr>
          <a:xfrm>
            <a:off x="733074" y="927100"/>
            <a:ext cx="5107104" cy="5107104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57BB86-C07D-9213-FD18-F4F03186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FB4D5B21-18F0-720A-7644-7F11E28AC6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360862"/>
            <a:ext cx="4996967" cy="4844494"/>
          </a:xfrm>
        </p:spPr>
        <p:txBody>
          <a:bodyPr rtlCol="0">
            <a:no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2.1 How many rows and columns are in the dataset?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2.2 What is the </a:t>
            </a:r>
            <a:r>
              <a:rPr lang="en-US" sz="1600" b="1" dirty="0">
                <a:solidFill>
                  <a:schemeClr val="tx2"/>
                </a:solidFill>
              </a:rPr>
              <a:t>correlation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chemeClr val="tx2"/>
                </a:solidFill>
              </a:rPr>
              <a:t>between variables</a:t>
            </a:r>
            <a:r>
              <a:rPr lang="en-US" sz="1600" dirty="0">
                <a:solidFill>
                  <a:schemeClr val="tx2"/>
                </a:solidFill>
              </a:rPr>
              <a:t> and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2.3 Why might those variables be correlated?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2.4 How are </a:t>
            </a:r>
            <a:r>
              <a:rPr lang="en-US" sz="1600" b="1" dirty="0">
                <a:solidFill>
                  <a:schemeClr val="tx2"/>
                </a:solidFill>
              </a:rPr>
              <a:t>variables correlated</a:t>
            </a:r>
            <a:r>
              <a:rPr lang="en-US" sz="1600" dirty="0">
                <a:solidFill>
                  <a:schemeClr val="tx2"/>
                </a:solidFill>
              </a:rPr>
              <a:t> to each other?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2.5 What might explain these relationships?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2.6 Which variables have the greatest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2.7 Which variables have the least influence on the price?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2.8 How many qualitative (categorical) and quantitative (numerical) variables are there?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2.9 How would you transform categorical values into numeric ones?  </a:t>
            </a:r>
          </a:p>
          <a:p>
            <a:r>
              <a:rPr lang="en-US" sz="1600" dirty="0">
                <a:solidFill>
                  <a:schemeClr val="tx2"/>
                </a:solidFill>
              </a:rPr>
              <a:t>2.10 What is the percentage of missing values per column?</a:t>
            </a: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141AC03B-0871-D50C-C768-156D14F8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10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BF09FB1F-21EF-5AA1-5EFA-B2AE79F05E9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434CB84-6F2B-9DCC-7017-569C2ECC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F5750-AE9A-0ED6-62A5-C3BCF7D45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E9772E4-E422-F617-2E7D-5A78F9257996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191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8EA27-FD65-DCD7-8BCD-019645953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B3D318D-9261-BEA7-0EBB-D9267CCC91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1.4.3 bar plot (via `</a:t>
            </a:r>
            <a:r>
              <a:rPr lang="en-US" sz="2200" dirty="0" err="1">
                <a:solidFill>
                  <a:schemeClr val="accent2"/>
                </a:solidFill>
                <a:latin typeface="+mn-lt"/>
              </a:rPr>
              <a:t>missingno</a:t>
            </a:r>
            <a:r>
              <a:rPr lang="en-US" sz="2200" dirty="0">
                <a:solidFill>
                  <a:schemeClr val="accent2"/>
                </a:solidFill>
                <a:latin typeface="+mn-lt"/>
              </a:rPr>
              <a:t>`) summarizes the missing value count per feature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4D19F21-8BFC-6DAC-CFB4-2E94715395AB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1408F86-C327-F1C9-5581-BC19FE870AA8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77043-1DAF-3071-57F1-C2DEF9491A15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A35E31-BE26-2994-2CA1-217A3076694D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B576D-56D3-72F1-1C07-E6852C46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2024701-6297-6389-E22F-DD863FCF6CE7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303469-439B-BFD1-35C5-48DF8C47F326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8FC1F43-5131-A60C-9D3F-E792B1B0B63A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D3869F0-8FB9-B4D1-B63D-1182940B17C4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722197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986B7-4BEE-44AA-8288-66EEF83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EE56A0A-1411-F89C-D9C4-81A12EAE02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247867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cleaned dataset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  <a:latin typeface="+mn-lt"/>
              </a:rPr>
              <a:t>3 steps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563BE6FC-6A1E-8F6A-6B2E-240D2AE4A2D8}"/>
              </a:ext>
            </a:extLst>
          </p:cNvPr>
          <p:cNvSpPr/>
          <p:nvPr/>
        </p:nvSpPr>
        <p:spPr>
          <a:xfrm>
            <a:off x="480219" y="1327150"/>
            <a:ext cx="10920121" cy="485140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32D38-074D-D3F2-BDA9-E9906FA8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774" y="1559808"/>
            <a:ext cx="6667843" cy="13589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3C08AC-BC96-6E08-A1C5-E0C2BE73D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07" y="3019332"/>
            <a:ext cx="7760099" cy="508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62389B-A926-C8D3-D511-18902FC72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774" y="3977299"/>
            <a:ext cx="9227024" cy="20511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C0D432-196C-4E23-B828-C9E1971321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1641" y="3756101"/>
            <a:ext cx="5556536" cy="26036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2C6828FC-6AF2-47DC-9FF3-B3B12CB6CA92}"/>
              </a:ext>
            </a:extLst>
          </p:cNvPr>
          <p:cNvSpPr/>
          <p:nvPr/>
        </p:nvSpPr>
        <p:spPr>
          <a:xfrm>
            <a:off x="791660" y="1820484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D2B084-3DFF-52B0-8D92-211EB45D7A69}"/>
              </a:ext>
            </a:extLst>
          </p:cNvPr>
          <p:cNvSpPr/>
          <p:nvPr/>
        </p:nvSpPr>
        <p:spPr>
          <a:xfrm>
            <a:off x="791660" y="3086740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2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C4B4C52-8820-2F95-CA06-5728ABB1BBB3}"/>
              </a:ext>
            </a:extLst>
          </p:cNvPr>
          <p:cNvSpPr/>
          <p:nvPr/>
        </p:nvSpPr>
        <p:spPr>
          <a:xfrm>
            <a:off x="791659" y="4549712"/>
            <a:ext cx="487805" cy="487805"/>
          </a:xfrm>
          <a:prstGeom prst="ellipse">
            <a:avLst/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/>
          <a:p>
            <a:pPr algn="ctr" defTabSz="410766" hangingPunct="0"/>
            <a:r>
              <a:rPr lang="fr-BE" sz="1500" b="1" kern="0" dirty="0">
                <a:solidFill>
                  <a:srgbClr val="2C567A"/>
                </a:solidFill>
                <a:cs typeface="Segoe UI"/>
              </a:rPr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DF42C8-E36F-A7C7-B91D-0D0346BD6601}"/>
              </a:ext>
            </a:extLst>
          </p:cNvPr>
          <p:cNvCxnSpPr>
            <a:cxnSpLocks/>
          </p:cNvCxnSpPr>
          <p:nvPr/>
        </p:nvCxnSpPr>
        <p:spPr>
          <a:xfrm>
            <a:off x="1035562" y="2308289"/>
            <a:ext cx="0" cy="73126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EF0310-2394-AAF7-47B7-26DFFA6014CC}"/>
              </a:ext>
            </a:extLst>
          </p:cNvPr>
          <p:cNvCxnSpPr>
            <a:cxnSpLocks/>
          </p:cNvCxnSpPr>
          <p:nvPr/>
        </p:nvCxnSpPr>
        <p:spPr>
          <a:xfrm>
            <a:off x="3947246" y="2050551"/>
            <a:ext cx="1654163" cy="0"/>
          </a:xfrm>
          <a:prstGeom prst="line">
            <a:avLst/>
          </a:prstGeom>
          <a:ln w="12700" cap="flat" cmpd="sng" algn="ctr">
            <a:solidFill>
              <a:schemeClr val="accent4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113D5E-9A2C-7D67-3517-F57902C5D765}"/>
              </a:ext>
            </a:extLst>
          </p:cNvPr>
          <p:cNvCxnSpPr>
            <a:cxnSpLocks/>
            <a:stCxn id="15" idx="4"/>
          </p:cNvCxnSpPr>
          <p:nvPr/>
        </p:nvCxnSpPr>
        <p:spPr>
          <a:xfrm>
            <a:off x="1035563" y="3574545"/>
            <a:ext cx="2463" cy="975167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633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0F2C-8E44-4C4A-E890-8479DCD38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4B17FF-3A40-0D49-8D83-0907A689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9FDD7B8-F6F4-5F6F-6FBC-B95F718C5D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68728" y="280640"/>
            <a:ext cx="53902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EA29B216-DDD9-897A-6135-4AFB4F399C3F}"/>
              </a:ext>
            </a:extLst>
          </p:cNvPr>
          <p:cNvSpPr/>
          <p:nvPr/>
        </p:nvSpPr>
        <p:spPr>
          <a:xfrm>
            <a:off x="6906218" y="809861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9BB6E7-DA54-0DC8-244C-7AF6F8773245}"/>
              </a:ext>
            </a:extLst>
          </p:cNvPr>
          <p:cNvSpPr txBox="1"/>
          <p:nvPr/>
        </p:nvSpPr>
        <p:spPr>
          <a:xfrm>
            <a:off x="7081139" y="1003537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  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539750" indent="-273050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DDE858-68B8-5091-BB41-4DC98DAD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26" y="-15240"/>
            <a:ext cx="4359973" cy="30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1A744-200A-95D3-8B4C-D9864D128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C96ABC-DDB0-B4B5-5DD4-4A83822B26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65086" y="456840"/>
            <a:ext cx="11231562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1.4.4 Save new dataset with missing values removed</a:t>
            </a:r>
            <a:br>
              <a:rPr lang="en-US" dirty="0">
                <a:solidFill>
                  <a:schemeClr val="accent2"/>
                </a:solidFill>
                <a:latin typeface="+mn-lt"/>
              </a:rPr>
            </a:br>
            <a:r>
              <a:rPr lang="en-US" dirty="0">
                <a:solidFill>
                  <a:schemeClr val="tx2"/>
                </a:solidFill>
                <a:latin typeface="+mn-lt"/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tx2"/>
                </a:solidFill>
              </a:rPr>
              <a:t>2.1 How many rows and columns remain in the dataset? </a:t>
            </a:r>
            <a:endParaRPr lang="en-US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815586A-3030-5A76-5636-1BFC8C5E8BBD}"/>
              </a:ext>
            </a:extLst>
          </p:cNvPr>
          <p:cNvSpPr/>
          <p:nvPr/>
        </p:nvSpPr>
        <p:spPr>
          <a:xfrm>
            <a:off x="480219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AC87FF-0F97-3DCC-863F-0506DDFF8470}"/>
              </a:ext>
            </a:extLst>
          </p:cNvPr>
          <p:cNvSpPr/>
          <p:nvPr/>
        </p:nvSpPr>
        <p:spPr>
          <a:xfrm>
            <a:off x="480219" y="3358232"/>
            <a:ext cx="3469481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9A7E2F-4C7F-41E4-A16A-77C9E5B9994C}"/>
              </a:ext>
            </a:extLst>
          </p:cNvPr>
          <p:cNvSpPr txBox="1"/>
          <p:nvPr/>
        </p:nvSpPr>
        <p:spPr>
          <a:xfrm>
            <a:off x="643954" y="2223563"/>
            <a:ext cx="2967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Drop columns with a missing threshold = 0.5 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(&gt;50% data missing)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B4CBD-A50E-9B5D-91D1-CD4A44F4632F}"/>
              </a:ext>
            </a:extLst>
          </p:cNvPr>
          <p:cNvSpPr txBox="1"/>
          <p:nvPr/>
        </p:nvSpPr>
        <p:spPr>
          <a:xfrm>
            <a:off x="565086" y="3565930"/>
            <a:ext cx="320681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</a:rPr>
              <a:t>Initial</a:t>
            </a:r>
            <a:r>
              <a:rPr lang="en-US" sz="1600" dirty="0">
                <a:solidFill>
                  <a:schemeClr val="tx2"/>
                </a:solidFill>
              </a:rPr>
              <a:t> number of columns:      </a:t>
            </a:r>
            <a:r>
              <a:rPr lang="en-US" sz="1600" b="1" dirty="0">
                <a:solidFill>
                  <a:schemeClr val="tx2"/>
                </a:solidFill>
              </a:rPr>
              <a:t>53</a:t>
            </a:r>
          </a:p>
          <a:p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columns </a:t>
            </a:r>
            <a:r>
              <a:rPr lang="en-US" sz="1600" b="1" dirty="0">
                <a:solidFill>
                  <a:schemeClr val="tx2"/>
                </a:solidFill>
              </a:rPr>
              <a:t>dropped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31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</a:p>
          <a:p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CE0368"/>
                </a:solidFill>
              </a:rPr>
              <a:t>Remaining</a:t>
            </a:r>
            <a:r>
              <a:rPr lang="en-US" sz="1600" dirty="0">
                <a:solidFill>
                  <a:srgbClr val="CE0368"/>
                </a:solidFill>
              </a:rPr>
              <a:t> columns:                  </a:t>
            </a:r>
            <a:r>
              <a:rPr lang="en-US" sz="1600" b="1" dirty="0">
                <a:solidFill>
                  <a:srgbClr val="CE0368"/>
                </a:solidFill>
              </a:rPr>
              <a:t>22</a:t>
            </a:r>
            <a:endParaRPr lang="en-US" sz="1600" noProof="0" dirty="0">
              <a:solidFill>
                <a:srgbClr val="CE0368"/>
              </a:solidFill>
            </a:endParaRPr>
          </a:p>
        </p:txBody>
      </p:sp>
      <p:sp>
        <p:nvSpPr>
          <p:cNvPr id="22" name="Rounded Rectangle">
            <a:extLst>
              <a:ext uri="{FF2B5EF4-FFF2-40B4-BE49-F238E27FC236}">
                <a16:creationId xmlns:a16="http://schemas.microsoft.com/office/drawing/2014/main" id="{A94A377E-C772-448B-C250-1DD826FF7C56}"/>
              </a:ext>
            </a:extLst>
          </p:cNvPr>
          <p:cNvSpPr/>
          <p:nvPr/>
        </p:nvSpPr>
        <p:spPr>
          <a:xfrm>
            <a:off x="4113435" y="2030603"/>
            <a:ext cx="3469481" cy="310243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3" name="Line">
            <a:extLst>
              <a:ext uri="{FF2B5EF4-FFF2-40B4-BE49-F238E27FC236}">
                <a16:creationId xmlns:a16="http://schemas.microsoft.com/office/drawing/2014/main" id="{73446DD8-072A-4838-FF06-72F1BD3C3740}"/>
              </a:ext>
            </a:extLst>
          </p:cNvPr>
          <p:cNvSpPr/>
          <p:nvPr/>
        </p:nvSpPr>
        <p:spPr>
          <a:xfrm>
            <a:off x="4113435" y="3358232"/>
            <a:ext cx="3469481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F55B88-0EDF-BA1B-556F-D328D1423E33}"/>
              </a:ext>
            </a:extLst>
          </p:cNvPr>
          <p:cNvSpPr txBox="1"/>
          <p:nvPr/>
        </p:nvSpPr>
        <p:spPr>
          <a:xfrm>
            <a:off x="4318169" y="2371252"/>
            <a:ext cx="296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Keep only rows with at least 70% non-missing values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F3BAC6-8783-1ED9-EB49-A3DB93CC46FE}"/>
              </a:ext>
            </a:extLst>
          </p:cNvPr>
          <p:cNvSpPr txBox="1"/>
          <p:nvPr/>
        </p:nvSpPr>
        <p:spPr>
          <a:xfrm>
            <a:off x="4244768" y="3547810"/>
            <a:ext cx="32068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cleaning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80 368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:             </a:t>
            </a:r>
            <a:r>
              <a:rPr lang="en-US" sz="1600" b="1" dirty="0">
                <a:solidFill>
                  <a:schemeClr val="tx2"/>
                </a:solidFill>
              </a:rPr>
              <a:t>10 243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94F00"/>
                </a:solidFill>
              </a:rPr>
              <a:t>Remaining</a:t>
            </a:r>
            <a:r>
              <a:rPr lang="en-US" sz="1600" dirty="0">
                <a:solidFill>
                  <a:srgbClr val="F94F00"/>
                </a:solidFill>
              </a:rPr>
              <a:t> rows:           </a:t>
            </a:r>
            <a:r>
              <a:rPr lang="en-US" sz="1600" b="1" dirty="0">
                <a:solidFill>
                  <a:srgbClr val="F94F00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464646"/>
              </a:solidFill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92B6FADC-63CA-1352-9B80-3F12A28D3E54}"/>
              </a:ext>
            </a:extLst>
          </p:cNvPr>
          <p:cNvSpPr/>
          <p:nvPr/>
        </p:nvSpPr>
        <p:spPr>
          <a:xfrm>
            <a:off x="7789794" y="2030603"/>
            <a:ext cx="3758252" cy="310243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Line">
            <a:extLst>
              <a:ext uri="{FF2B5EF4-FFF2-40B4-BE49-F238E27FC236}">
                <a16:creationId xmlns:a16="http://schemas.microsoft.com/office/drawing/2014/main" id="{DD98D1D7-ADFC-7E58-9CB4-F17EB5C93CAB}"/>
              </a:ext>
            </a:extLst>
          </p:cNvPr>
          <p:cNvSpPr/>
          <p:nvPr/>
        </p:nvSpPr>
        <p:spPr>
          <a:xfrm>
            <a:off x="7789794" y="3358232"/>
            <a:ext cx="375825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4A3A2B-00DE-B6FA-883D-3B055C922748}"/>
              </a:ext>
            </a:extLst>
          </p:cNvPr>
          <p:cNvSpPr txBox="1"/>
          <p:nvPr/>
        </p:nvSpPr>
        <p:spPr>
          <a:xfrm>
            <a:off x="7905715" y="2378689"/>
            <a:ext cx="3494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noProof="0" dirty="0">
                <a:solidFill>
                  <a:schemeClr val="tx2"/>
                </a:solidFill>
              </a:rPr>
              <a:t>Outlier filtering</a:t>
            </a:r>
          </a:p>
          <a:p>
            <a:pPr algn="ctr">
              <a:buNone/>
            </a:pPr>
            <a:r>
              <a:rPr lang="en-US" b="1" dirty="0">
                <a:solidFill>
                  <a:schemeClr val="tx2"/>
                </a:solidFill>
              </a:rPr>
              <a:t>[50k€ , 1.2M€]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E0501-E4CD-279E-76B1-1B5E9A17BC21}"/>
              </a:ext>
            </a:extLst>
          </p:cNvPr>
          <p:cNvSpPr txBox="1"/>
          <p:nvPr/>
        </p:nvSpPr>
        <p:spPr>
          <a:xfrm>
            <a:off x="7874660" y="3515130"/>
            <a:ext cx="35256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before outlier removal</a:t>
            </a:r>
            <a:r>
              <a:rPr lang="en-US" sz="1600" dirty="0">
                <a:solidFill>
                  <a:schemeClr val="tx2"/>
                </a:solidFill>
              </a:rPr>
              <a:t>: </a:t>
            </a:r>
            <a:r>
              <a:rPr lang="en-US" sz="1600" b="1" dirty="0">
                <a:solidFill>
                  <a:schemeClr val="tx2"/>
                </a:solidFill>
              </a:rPr>
              <a:t>70 125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Rows </a:t>
            </a:r>
            <a:r>
              <a:rPr lang="en-US" sz="1600" b="1" dirty="0">
                <a:solidFill>
                  <a:schemeClr val="tx2"/>
                </a:solidFill>
              </a:rPr>
              <a:t>removed</a:t>
            </a:r>
            <a:r>
              <a:rPr lang="en-US" sz="1600" dirty="0">
                <a:solidFill>
                  <a:schemeClr val="tx2"/>
                </a:solidFill>
              </a:rPr>
              <a:t> as outliers:      </a:t>
            </a:r>
            <a:r>
              <a:rPr lang="en-US" sz="1600" b="1" dirty="0">
                <a:solidFill>
                  <a:schemeClr val="accent1"/>
                </a:solidFill>
              </a:rPr>
              <a:t>39 936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rgbClr val="46464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Remaining</a:t>
            </a:r>
            <a:r>
              <a:rPr lang="en-US" sz="1600" dirty="0">
                <a:solidFill>
                  <a:srgbClr val="00B050"/>
                </a:solidFill>
              </a:rPr>
              <a:t> rows :                      </a:t>
            </a:r>
            <a:r>
              <a:rPr lang="en-US" sz="1600" b="1" dirty="0">
                <a:solidFill>
                  <a:srgbClr val="00B050"/>
                </a:solidFill>
              </a:rPr>
              <a:t>30 189</a:t>
            </a:r>
            <a:endParaRPr lang="en-US" sz="1600" noProof="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97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2829-8A3E-3E7B-13D1-447C77AB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12757"/>
            <a:ext cx="11150600" cy="538570"/>
          </a:xfrm>
        </p:spPr>
        <p:txBody>
          <a:bodyPr/>
          <a:lstStyle/>
          <a:p>
            <a:r>
              <a:rPr lang="en-US" sz="2400" dirty="0">
                <a:solidFill>
                  <a:srgbClr val="0070C0"/>
                </a:solidFill>
                <a:latin typeface="+mn-lt"/>
              </a:rPr>
              <a:t>2.1 How many rows and columns are in the dataset? -  Missing data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F5B3A-0994-82B8-629D-310008C47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1" y="750404"/>
            <a:ext cx="10879275" cy="555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5BBF-E900-9050-1007-02CDA91EF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773BBD2-C262-9C04-F75C-F1A270B8D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13670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 </a:t>
            </a:r>
            <a:r>
              <a:rPr lang="en-US" sz="2400" dirty="0">
                <a:solidFill>
                  <a:srgbClr val="0072C7"/>
                </a:solidFill>
              </a:rPr>
              <a:t>Matching Statistical Methods to Variable Types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13DD4F39-0AD2-D8D2-0A47-60B1024BE657}"/>
              </a:ext>
            </a:extLst>
          </p:cNvPr>
          <p:cNvSpPr/>
          <p:nvPr/>
        </p:nvSpPr>
        <p:spPr>
          <a:xfrm>
            <a:off x="590819" y="1112227"/>
            <a:ext cx="11010361" cy="3490546"/>
          </a:xfrm>
          <a:prstGeom prst="roundRect">
            <a:avLst>
              <a:gd name="adj" fmla="val 3432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C0273FBA-51D5-64D7-6C0A-0F73190A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472313"/>
              </p:ext>
            </p:extLst>
          </p:nvPr>
        </p:nvGraphicFramePr>
        <p:xfrm>
          <a:off x="754748" y="1364683"/>
          <a:ext cx="10682504" cy="3075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39705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965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4116579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Variable A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Variable B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Type of Variables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Suitable Statistical Method(s)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(0/1)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 (e.g. price)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Point-Biserial Correlation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t-test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 (nominal)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Nominal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ANOVA</a:t>
                      </a:r>
                      <a:r>
                        <a:rPr lang="en-US" sz="1700" noProof="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Kruskal-Wallis</a:t>
                      </a:r>
                      <a:endParaRPr lang="en-US" sz="1700" noProof="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Binary ↔ Binary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Phi coefficient</a:t>
                      </a:r>
                      <a:r>
                        <a:rPr lang="en-US" sz="1700" noProof="0" dirty="0">
                          <a:solidFill>
                            <a:srgbClr val="00B050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rgbClr val="00B050"/>
                          </a:solidFill>
                        </a:rPr>
                        <a:t>Chi-square test</a:t>
                      </a:r>
                      <a:endParaRPr lang="en-US" sz="1700" noProof="0" dirty="0">
                        <a:solidFill>
                          <a:srgbClr val="00B050"/>
                        </a:solidFill>
                      </a:endParaRP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Categorical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Nominal ↔ Nominal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Cramér’s V</a:t>
                      </a:r>
                      <a:r>
                        <a:rPr lang="en-US" sz="1700" noProof="0" dirty="0"/>
                        <a:t>, </a:t>
                      </a:r>
                      <a:r>
                        <a:rPr lang="en-US" sz="1700" b="1" noProof="0" dirty="0"/>
                        <a:t>Chi-square test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chemeClr val="tx1"/>
                          </a:solidFill>
                        </a:rPr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Numeric ↔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>
                          <a:solidFill>
                            <a:schemeClr val="accent2"/>
                          </a:solidFill>
                        </a:rPr>
                        <a:t>Pearson</a:t>
                      </a:r>
                      <a:r>
                        <a:rPr lang="en-US" sz="1700" noProof="0" dirty="0">
                          <a:solidFill>
                            <a:schemeClr val="accent2"/>
                          </a:solidFill>
                        </a:rPr>
                        <a:t>, </a:t>
                      </a:r>
                      <a:r>
                        <a:rPr lang="en-US" sz="1700" b="1" noProof="0" dirty="0">
                          <a:solidFill>
                            <a:schemeClr val="accent2"/>
                          </a:solidFill>
                        </a:rPr>
                        <a:t>Spearman</a:t>
                      </a:r>
                      <a:r>
                        <a:rPr lang="en-US" sz="1700" noProof="0" dirty="0">
                          <a:solidFill>
                            <a:schemeClr val="accent2"/>
                          </a:solidFill>
                        </a:rPr>
                        <a:t> Correlation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146787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Ordinal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Continuous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/>
                        <a:t>Ordinal → Numeric</a:t>
                      </a:r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b="1" noProof="0" dirty="0"/>
                        <a:t>Spearman correlation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26131441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Various Features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Target (Price)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Mixed types</a:t>
                      </a:r>
                      <a:endParaRPr lang="en-US" sz="1700" noProof="0" dirty="0"/>
                    </a:p>
                  </a:txBody>
                  <a:tcPr marL="88803" marR="88803" marT="44401" marB="44401" anchor="ctr"/>
                </a:tc>
                <a:tc>
                  <a:txBody>
                    <a:bodyPr/>
                    <a:lstStyle/>
                    <a:p>
                      <a:r>
                        <a:rPr lang="en-US" sz="1700" noProof="0" dirty="0">
                          <a:solidFill>
                            <a:srgbClr val="CE0368"/>
                          </a:solidFill>
                        </a:rPr>
                        <a:t>Random Forest Regression, Lasso Regression</a:t>
                      </a:r>
                    </a:p>
                  </a:txBody>
                  <a:tcPr marL="88803" marR="88803" marT="44401" marB="44401" anchor="ctr"/>
                </a:tc>
                <a:extLst>
                  <a:ext uri="{0D108BD9-81ED-4DB2-BD59-A6C34878D82A}">
                    <a16:rowId xmlns:a16="http://schemas.microsoft.com/office/drawing/2014/main" val="33337384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DB9BF52-8B8B-72C7-D591-1D9BEE240551}"/>
              </a:ext>
            </a:extLst>
          </p:cNvPr>
          <p:cNvSpPr txBox="1"/>
          <p:nvPr/>
        </p:nvSpPr>
        <p:spPr>
          <a:xfrm>
            <a:off x="480218" y="561438"/>
            <a:ext cx="1147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2C7"/>
                </a:solidFill>
              </a:rPr>
              <a:t>How to measure </a:t>
            </a:r>
            <a:r>
              <a:rPr lang="en-US" sz="2400" b="1" dirty="0">
                <a:solidFill>
                  <a:srgbClr val="0072C7"/>
                </a:solidFill>
              </a:rPr>
              <a:t>correlation</a:t>
            </a:r>
            <a:r>
              <a:rPr lang="en-US" sz="2400" dirty="0">
                <a:solidFill>
                  <a:srgbClr val="0072C7"/>
                </a:solidFill>
              </a:rPr>
              <a:t> and association depending on the nature of variables ? </a:t>
            </a: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D9A87207-0A6A-63AE-C5BF-5CB90F648DF7}"/>
              </a:ext>
            </a:extLst>
          </p:cNvPr>
          <p:cNvSpPr/>
          <p:nvPr/>
        </p:nvSpPr>
        <p:spPr>
          <a:xfrm>
            <a:off x="590819" y="4809686"/>
            <a:ext cx="11010361" cy="1210114"/>
          </a:xfrm>
          <a:prstGeom prst="roundRect">
            <a:avLst>
              <a:gd name="adj" fmla="val 7563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684D3-9E59-9507-F68C-72CCCCFB34D0}"/>
              </a:ext>
            </a:extLst>
          </p:cNvPr>
          <p:cNvSpPr txBox="1"/>
          <p:nvPr/>
        </p:nvSpPr>
        <p:spPr>
          <a:xfrm>
            <a:off x="1055707" y="4855229"/>
            <a:ext cx="1038154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Note: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CE0368"/>
                </a:solidFill>
              </a:rPr>
              <a:t>Even after preprocessing </a:t>
            </a:r>
            <a:r>
              <a:rPr lang="en-US" sz="1600" dirty="0">
                <a:solidFill>
                  <a:schemeClr val="accent1"/>
                </a:solidFill>
              </a:rPr>
              <a:t>(e.g., </a:t>
            </a:r>
            <a:r>
              <a:rPr lang="en-US" sz="1600" dirty="0" err="1">
                <a:solidFill>
                  <a:schemeClr val="accent1"/>
                </a:solidFill>
              </a:rPr>
              <a:t>OneHot</a:t>
            </a:r>
            <a:r>
              <a:rPr lang="en-US" sz="1600" dirty="0">
                <a:solidFill>
                  <a:schemeClr val="accent1"/>
                </a:solidFill>
              </a:rPr>
              <a:t>, Ordinal Encoding), original variable types still matter.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Avoid </a:t>
            </a:r>
            <a:r>
              <a:rPr lang="en-US" sz="1600" dirty="0">
                <a:solidFill>
                  <a:srgbClr val="CE0368"/>
                </a:solidFill>
              </a:rPr>
              <a:t>misinterpreting encoded categorical data as truly continuous</a:t>
            </a:r>
            <a:r>
              <a:rPr lang="en-US" sz="1600" dirty="0">
                <a:solidFill>
                  <a:schemeClr val="accent1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1"/>
                </a:solidFill>
              </a:rPr>
              <a:t>Use </a:t>
            </a:r>
            <a:r>
              <a:rPr lang="en-US" sz="1600" dirty="0">
                <a:solidFill>
                  <a:srgbClr val="00B050"/>
                </a:solidFill>
              </a:rPr>
              <a:t>appropriate statistical methods</a:t>
            </a:r>
            <a:r>
              <a:rPr lang="en-US" sz="1600" dirty="0">
                <a:solidFill>
                  <a:schemeClr val="accent1"/>
                </a:solidFill>
              </a:rPr>
              <a:t> based on </a:t>
            </a:r>
            <a:r>
              <a:rPr lang="en-US" sz="1600" b="1" dirty="0">
                <a:solidFill>
                  <a:schemeClr val="accent1"/>
                </a:solidFill>
              </a:rPr>
              <a:t>semantic nature</a:t>
            </a:r>
            <a:r>
              <a:rPr lang="en-US" sz="1600" dirty="0">
                <a:solidFill>
                  <a:schemeClr val="accent1"/>
                </a:solidFill>
              </a:rPr>
              <a:t>, not </a:t>
            </a:r>
            <a:r>
              <a:rPr lang="en-US" sz="1600" b="1" dirty="0">
                <a:solidFill>
                  <a:schemeClr val="accent1"/>
                </a:solidFill>
              </a:rPr>
              <a:t>just technical encoding</a:t>
            </a:r>
            <a:r>
              <a:rPr lang="en-US" sz="1600" dirty="0">
                <a:solidFill>
                  <a:schemeClr val="accent1"/>
                </a:solidFill>
              </a:rPr>
              <a:t>.</a:t>
            </a:r>
            <a:endParaRPr lang="en-US" sz="1600" noProof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96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DD5D3-B852-7FD7-FD8B-F34B2D238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118675-63C4-DCA7-4574-F4C1D89A4E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2.3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Why might those variables be correlated?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32966C-FF31-3ED9-BD27-ABD32B7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8" y="732888"/>
            <a:ext cx="6244645" cy="6125112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8147D3D-E34C-1EC9-5E70-E91C5CE55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93163"/>
              </p:ext>
            </p:extLst>
          </p:nvPr>
        </p:nvGraphicFramePr>
        <p:xfrm>
          <a:off x="6351270" y="1018362"/>
          <a:ext cx="5524500" cy="3169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384300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899662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3240538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200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/>
                        <a:t>Correlation with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200" dirty="0" err="1"/>
                        <a:t>Interpretation</a:t>
                      </a:r>
                      <a:endParaRPr lang="fr-BE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dirty="0" err="1">
                          <a:solidFill>
                            <a:schemeClr val="tx2"/>
                          </a:solidFill>
                        </a:rPr>
                        <a:t>bedroomCount</a:t>
                      </a:r>
                      <a:endParaRPr lang="fr-BE" sz="1400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 b="1" dirty="0">
                          <a:solidFill>
                            <a:schemeClr val="accent2"/>
                          </a:solidFill>
                        </a:rPr>
                        <a:t>0.35</a:t>
                      </a:r>
                      <a:endParaRPr lang="fr-BE" sz="1400" dirty="0">
                        <a:solidFill>
                          <a:schemeClr val="accent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More bedrooms generally indicate higher property value. This is an expected relationship.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facedeCount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2"/>
                          </a:solidFill>
                        </a:rPr>
                        <a:t>More facades often suggest better location or larger/more valuable properties.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epcScore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Weak correlation; slightly better energy performance appears linked to higher prices.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436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bathroomCount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400">
                          <a:solidFill>
                            <a:schemeClr val="tx2"/>
                          </a:solidFill>
                        </a:rPr>
                        <a:t>0.11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2"/>
                          </a:solidFill>
                        </a:rPr>
                        <a:t>Moderate impact; additional comfort adds perceived value.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187546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8AC31E3-99B8-B471-0FE4-31772D1CB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828" y="4473756"/>
            <a:ext cx="5632941" cy="1786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45E52-DCC7-9828-CD98-04B5F07BA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348" y="6216636"/>
            <a:ext cx="3975304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1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110BE-7966-9CCE-EADC-0ED95A66E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38C43D-421B-11F1-C149-17572D41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40EDACA-6E50-BB11-3290-0B2BD6F21B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2.2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a.</a:t>
            </a:r>
            <a:r>
              <a:rPr lang="en-US" sz="2000" noProof="0" dirty="0">
                <a:solidFill>
                  <a:schemeClr val="accent2"/>
                </a:solidFill>
                <a:latin typeface="+mn-lt"/>
              </a:rPr>
              <a:t>What is the correlation between variables and the price?  (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Pearson correlation 1/2) 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DF75E7F-34DD-9CD7-B980-C9BBAE4E41F6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E8A57D8-2AC5-6039-145C-96A968D4F0F4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8D6030-91D4-520F-8446-E858FFD5EB0B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Correlation Insights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D3AB05-DDBB-FE81-4DD3-34E16CFD93EC}"/>
              </a:ext>
            </a:extLst>
          </p:cNvPr>
          <p:cNvSpPr txBox="1"/>
          <p:nvPr/>
        </p:nvSpPr>
        <p:spPr>
          <a:xfrm>
            <a:off x="8482667" y="1986098"/>
            <a:ext cx="3065221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>
                <a:solidFill>
                  <a:schemeClr val="accent2"/>
                </a:solidFill>
              </a:rPr>
              <a:t>most correlated features </a:t>
            </a:r>
            <a:r>
              <a:rPr lang="en-US" sz="1600" noProof="0" dirty="0">
                <a:solidFill>
                  <a:schemeClr val="tx2"/>
                </a:solidFill>
              </a:rPr>
              <a:t>with property price are </a:t>
            </a:r>
            <a:r>
              <a:rPr lang="en-US" sz="1600" b="1" noProof="0" dirty="0">
                <a:solidFill>
                  <a:schemeClr val="accent2"/>
                </a:solidFill>
              </a:rPr>
              <a:t>bedroom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count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b="1" noProof="0" dirty="0">
                <a:solidFill>
                  <a:schemeClr val="accent2"/>
                </a:solidFill>
              </a:rPr>
              <a:t>terrace</a:t>
            </a:r>
            <a:r>
              <a:rPr lang="en-US" sz="1600" b="1" noProof="0" dirty="0">
                <a:solidFill>
                  <a:schemeClr val="tx2"/>
                </a:solidFill>
              </a:rPr>
              <a:t> </a:t>
            </a:r>
            <a:r>
              <a:rPr lang="en-US" sz="1600" b="1" noProof="0" dirty="0">
                <a:solidFill>
                  <a:schemeClr val="accent2"/>
                </a:solidFill>
              </a:rPr>
              <a:t>surface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b="1" noProof="0" dirty="0">
                <a:solidFill>
                  <a:schemeClr val="accent2"/>
                </a:solidFill>
              </a:rPr>
              <a:t>land surface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Surface-related variables </a:t>
            </a:r>
            <a:r>
              <a:rPr lang="en-US" sz="1600" noProof="0" dirty="0">
                <a:solidFill>
                  <a:schemeClr val="tx2"/>
                </a:solidFill>
              </a:rPr>
              <a:t>dominate the top influencers, confirming that </a:t>
            </a:r>
            <a:r>
              <a:rPr lang="en-US" sz="1600" b="1" noProof="0" dirty="0">
                <a:solidFill>
                  <a:schemeClr val="tx2"/>
                </a:solidFill>
              </a:rPr>
              <a:t>size matters most in real estate valuat</a:t>
            </a:r>
            <a:r>
              <a:rPr lang="en-US" sz="1600" noProof="0" dirty="0">
                <a:solidFill>
                  <a:schemeClr val="tx2"/>
                </a:solidFill>
              </a:rPr>
              <a:t>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Some features (e.g., </a:t>
            </a:r>
            <a:r>
              <a:rPr lang="en-US" sz="1600" noProof="0" dirty="0" err="1">
                <a:solidFill>
                  <a:schemeClr val="tx2"/>
                </a:solidFill>
              </a:rPr>
              <a:t>monthlyCost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 err="1">
                <a:solidFill>
                  <a:schemeClr val="tx2"/>
                </a:solidFill>
              </a:rPr>
              <a:t>hasBalcony</a:t>
            </a:r>
            <a:r>
              <a:rPr lang="en-US" sz="1600" noProof="0" dirty="0">
                <a:solidFill>
                  <a:schemeClr val="tx2"/>
                </a:solidFill>
              </a:rPr>
              <a:t>) </a:t>
            </a:r>
            <a:r>
              <a:rPr lang="en-US" sz="1600" b="1" noProof="0" dirty="0">
                <a:solidFill>
                  <a:schemeClr val="tx2"/>
                </a:solidFill>
              </a:rPr>
              <a:t>show negative </a:t>
            </a:r>
            <a:r>
              <a:rPr lang="en-US" sz="1600" noProof="0" dirty="0">
                <a:solidFill>
                  <a:schemeClr val="tx2"/>
                </a:solidFill>
              </a:rPr>
              <a:t>or </a:t>
            </a:r>
            <a:r>
              <a:rPr lang="en-US" sz="1600" b="1" noProof="0" dirty="0">
                <a:solidFill>
                  <a:schemeClr val="tx2"/>
                </a:solidFill>
              </a:rPr>
              <a:t>negligible correlation</a:t>
            </a:r>
            <a:r>
              <a:rPr lang="en-US" sz="1600" noProof="0" dirty="0">
                <a:solidFill>
                  <a:schemeClr val="tx2"/>
                </a:solidFill>
              </a:rPr>
              <a:t>, and may require further validation or </a:t>
            </a:r>
            <a:r>
              <a:rPr lang="en-US" sz="1600" b="1" noProof="0" dirty="0">
                <a:solidFill>
                  <a:schemeClr val="tx2"/>
                </a:solidFill>
              </a:rPr>
              <a:t>exclusion</a:t>
            </a:r>
            <a:r>
              <a:rPr lang="en-US" sz="1600" noProof="0" dirty="0">
                <a:solidFill>
                  <a:schemeClr val="tx2"/>
                </a:solidFill>
              </a:rPr>
              <a:t> from models.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3AEB558-F0FF-F54F-ADC9-DA230EAFFEE2}"/>
              </a:ext>
            </a:extLst>
          </p:cNvPr>
          <p:cNvCxnSpPr>
            <a:cxnSpLocks/>
          </p:cNvCxnSpPr>
          <p:nvPr/>
        </p:nvCxnSpPr>
        <p:spPr>
          <a:xfrm flipH="1" flipV="1">
            <a:off x="6690360" y="1764714"/>
            <a:ext cx="2092960" cy="861646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D673C8D-8752-05E4-AC49-7C5C28C42027}"/>
              </a:ext>
            </a:extLst>
          </p:cNvPr>
          <p:cNvSpPr/>
          <p:nvPr/>
        </p:nvSpPr>
        <p:spPr>
          <a:xfrm>
            <a:off x="746759" y="1351280"/>
            <a:ext cx="7524403" cy="40132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92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37911-29A3-60ED-FCAC-6D766288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9947C47-A717-9E0A-14C8-B60A4B8AA5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A. Feature Correlation with Price </a:t>
            </a:r>
            <a:r>
              <a:rPr lang="en-US" sz="2400" dirty="0">
                <a:solidFill>
                  <a:schemeClr val="accent2"/>
                </a:solidFill>
              </a:rPr>
              <a:t>(Pearson correlation 2/2) </a:t>
            </a:r>
            <a:endParaRPr lang="en-US" sz="240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1D6C0464-F5C6-B780-2C5C-05537AB54280}"/>
              </a:ext>
            </a:extLst>
          </p:cNvPr>
          <p:cNvSpPr/>
          <p:nvPr/>
        </p:nvSpPr>
        <p:spPr>
          <a:xfrm>
            <a:off x="553596" y="877732"/>
            <a:ext cx="11010361" cy="13003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4775BEF-6404-B471-3B46-43A7C2C33BB4}"/>
              </a:ext>
            </a:extLst>
          </p:cNvPr>
          <p:cNvSpPr/>
          <p:nvPr/>
        </p:nvSpPr>
        <p:spPr>
          <a:xfrm>
            <a:off x="553596" y="151209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0EA7A-D975-1733-ED82-7F388F7B0653}"/>
              </a:ext>
            </a:extLst>
          </p:cNvPr>
          <p:cNvSpPr txBox="1"/>
          <p:nvPr/>
        </p:nvSpPr>
        <p:spPr>
          <a:xfrm>
            <a:off x="937799" y="1013152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Purpose : assess linear relationship between </a:t>
            </a:r>
            <a:r>
              <a:rPr lang="en-US" b="1" i="1" dirty="0">
                <a:solidFill>
                  <a:schemeClr val="tx2"/>
                </a:solidFill>
              </a:rPr>
              <a:t>numeric variables </a:t>
            </a:r>
            <a:r>
              <a:rPr lang="en-US" b="1" dirty="0">
                <a:solidFill>
                  <a:schemeClr val="tx2"/>
                </a:solidFill>
              </a:rPr>
              <a:t>and the </a:t>
            </a:r>
            <a:r>
              <a:rPr lang="en-US" b="1" i="1" dirty="0">
                <a:solidFill>
                  <a:schemeClr val="tx2"/>
                </a:solidFill>
              </a:rPr>
              <a:t>target price</a:t>
            </a:r>
            <a:endParaRPr lang="en-US" b="1" i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CE3016-406E-F00B-127F-0C047DA99453}"/>
              </a:ext>
            </a:extLst>
          </p:cNvPr>
          <p:cNvSpPr txBox="1"/>
          <p:nvPr/>
        </p:nvSpPr>
        <p:spPr>
          <a:xfrm>
            <a:off x="976641" y="1683565"/>
            <a:ext cx="1045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noProof="0" dirty="0">
                <a:solidFill>
                  <a:schemeClr val="tx2"/>
                </a:solidFill>
              </a:rPr>
              <a:t>We compute the </a:t>
            </a:r>
            <a:r>
              <a:rPr lang="en-US" b="1" u="sng" noProof="0" dirty="0">
                <a:solidFill>
                  <a:schemeClr val="tx2"/>
                </a:solidFill>
              </a:rPr>
              <a:t>Pearson correlation </a:t>
            </a:r>
            <a:r>
              <a:rPr lang="en-US" b="1" noProof="0" dirty="0">
                <a:solidFill>
                  <a:schemeClr val="tx2"/>
                </a:solidFill>
              </a:rPr>
              <a:t>coefficient</a:t>
            </a:r>
            <a:r>
              <a:rPr lang="en-US" noProof="0" dirty="0">
                <a:solidFill>
                  <a:schemeClr val="tx2"/>
                </a:solidFill>
              </a:rPr>
              <a:t>: </a:t>
            </a:r>
            <a:r>
              <a:rPr lang="en-US" b="1" i="1" noProof="0" dirty="0" err="1">
                <a:solidFill>
                  <a:srgbClr val="0072C7"/>
                </a:solidFill>
              </a:rPr>
              <a:t>df.corr</a:t>
            </a:r>
            <a:r>
              <a:rPr lang="en-US" b="1" i="1" noProof="0" dirty="0">
                <a:solidFill>
                  <a:srgbClr val="0072C7"/>
                </a:solidFill>
              </a:rPr>
              <a:t>(</a:t>
            </a:r>
            <a:r>
              <a:rPr lang="en-US" b="1" i="1" noProof="0" dirty="0" err="1">
                <a:solidFill>
                  <a:srgbClr val="0072C7"/>
                </a:solidFill>
              </a:rPr>
              <a:t>numeric_only</a:t>
            </a:r>
            <a:r>
              <a:rPr lang="en-US" b="1" i="1" noProof="0" dirty="0">
                <a:solidFill>
                  <a:srgbClr val="0072C7"/>
                </a:solidFill>
              </a:rPr>
              <a:t>=True) (Pandas library)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DDA1BE40-ADFB-4BA5-7FE5-0CD402A5B56E}"/>
              </a:ext>
            </a:extLst>
          </p:cNvPr>
          <p:cNvSpPr/>
          <p:nvPr/>
        </p:nvSpPr>
        <p:spPr>
          <a:xfrm>
            <a:off x="553596" y="2307696"/>
            <a:ext cx="11010361" cy="30199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D5AC1D38-4842-FEFD-B0E5-5224ABC2CD7E}"/>
              </a:ext>
            </a:extLst>
          </p:cNvPr>
          <p:cNvSpPr/>
          <p:nvPr/>
        </p:nvSpPr>
        <p:spPr>
          <a:xfrm>
            <a:off x="553596" y="278457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E9CE21-4885-DC77-7E6F-0C7FBCFAC17D}"/>
              </a:ext>
            </a:extLst>
          </p:cNvPr>
          <p:cNvSpPr txBox="1"/>
          <p:nvPr/>
        </p:nvSpPr>
        <p:spPr>
          <a:xfrm>
            <a:off x="937799" y="2367826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Features considered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DCB11B-9C47-733C-A82E-4BF077230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09240"/>
              </p:ext>
            </p:extLst>
          </p:nvPr>
        </p:nvGraphicFramePr>
        <p:xfrm>
          <a:off x="1822028" y="2922068"/>
          <a:ext cx="7604367" cy="22105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4789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534789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Surface-related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Count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Temporal/numeric fields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habitableSurface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bedroomCount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buildingConstructionYear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landSurface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bathroomCount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monthlyCost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terraceSurface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toiletCount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epcScore</a:t>
                      </a:r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103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livingRoomSurface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roomCount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442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kitchenSurface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floorCount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501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gardenSurface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err="1"/>
                        <a:t>facedeCount</a:t>
                      </a:r>
                      <a:r>
                        <a:rPr lang="en-US" sz="1400" noProof="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21100"/>
                  </a:ext>
                </a:extLst>
              </a:tr>
            </a:tbl>
          </a:graphicData>
        </a:graphic>
      </p:graphicFrame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858C591F-2D1C-ED5F-8FD5-85EB8C1DDCC9}"/>
              </a:ext>
            </a:extLst>
          </p:cNvPr>
          <p:cNvSpPr/>
          <p:nvPr/>
        </p:nvSpPr>
        <p:spPr>
          <a:xfrm>
            <a:off x="553596" y="5567689"/>
            <a:ext cx="11072374" cy="1087832"/>
          </a:xfrm>
          <a:prstGeom prst="homePlate">
            <a:avLst/>
          </a:prstGeom>
          <a:gradFill>
            <a:gsLst>
              <a:gs pos="0">
                <a:srgbClr val="CE0368"/>
              </a:gs>
              <a:gs pos="50000">
                <a:srgbClr val="E13518"/>
              </a:gs>
              <a:gs pos="100000">
                <a:srgbClr val="F94F00"/>
              </a:gs>
            </a:gsLst>
            <a:lin ang="0" scaled="1"/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kern="0" dirty="0">
              <a:solidFill>
                <a:schemeClr val="bg1"/>
              </a:solidFill>
              <a:latin typeface="Segoe UI (Body)"/>
              <a:cs typeface="Segoe UI Light" panose="020B0502040204020203" pitchFamily="34" charset="0"/>
            </a:endParaRPr>
          </a:p>
        </p:txBody>
      </p:sp>
      <p:sp>
        <p:nvSpPr>
          <p:cNvPr id="20" name="Mobilisation &amp; Inputs Gathering">
            <a:extLst>
              <a:ext uri="{FF2B5EF4-FFF2-40B4-BE49-F238E27FC236}">
                <a16:creationId xmlns:a16="http://schemas.microsoft.com/office/drawing/2014/main" id="{31E50FFE-F31D-7438-4A78-566A317CC76A}"/>
              </a:ext>
            </a:extLst>
          </p:cNvPr>
          <p:cNvSpPr txBox="1"/>
          <p:nvPr/>
        </p:nvSpPr>
        <p:spPr>
          <a:xfrm>
            <a:off x="566030" y="6064625"/>
            <a:ext cx="10997927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defTabSz="410766" hangingPunct="0"/>
            <a:endParaRPr lang="en-US" sz="1600" kern="0" dirty="0">
              <a:solidFill>
                <a:schemeClr val="bg1"/>
              </a:solidFill>
              <a:cs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76223EAA-2B13-B54F-0BA6-723D3D1F6DA6}"/>
              </a:ext>
            </a:extLst>
          </p:cNvPr>
          <p:cNvSpPr txBox="1"/>
          <p:nvPr/>
        </p:nvSpPr>
        <p:spPr>
          <a:xfrm>
            <a:off x="714279" y="5620327"/>
            <a:ext cx="11795760" cy="2931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Pearson correlation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only applies to continuous numerical variables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. </a:t>
            </a:r>
          </a:p>
          <a:p>
            <a:pPr marL="301625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For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binary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 and </a:t>
            </a:r>
            <a:r>
              <a:rPr lang="en-US" sz="1400" b="1" kern="0" dirty="0">
                <a:solidFill>
                  <a:schemeClr val="bg1"/>
                </a:solidFill>
                <a:cs typeface="Segoe UI"/>
              </a:rPr>
              <a:t>categorical features 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(e.g., province, </a:t>
            </a:r>
            <a:r>
              <a:rPr lang="en-US" sz="1400" kern="0" dirty="0" err="1">
                <a:solidFill>
                  <a:schemeClr val="bg1"/>
                </a:solidFill>
                <a:cs typeface="Segoe UI"/>
              </a:rPr>
              <a:t>hasTerrace</a:t>
            </a:r>
            <a:r>
              <a:rPr lang="en-US" sz="1400" kern="0" dirty="0">
                <a:solidFill>
                  <a:schemeClr val="bg1"/>
                </a:solidFill>
                <a:cs typeface="Segoe UI"/>
              </a:rPr>
              <a:t>), alternative statistical approaches are used and detailed in the next slides: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Point-biserial correlation 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r>
              <a:rPr lang="en-US" sz="1400" kern="0" dirty="0">
                <a:solidFill>
                  <a:schemeClr val="bg1"/>
                </a:solidFill>
                <a:cs typeface="Segoe UI"/>
              </a:rPr>
              <a:t>ANOVA/Kruskal</a:t>
            </a:r>
          </a:p>
          <a:p>
            <a:pPr marL="758825" lvl="1" indent="-285750" defTabSz="410766" hangingPunct="0">
              <a:buFont typeface="Arial" panose="020B0604020202020204" pitchFamily="34" charset="0"/>
              <a:buChar char="•"/>
            </a:pPr>
            <a:endParaRPr lang="en-US" sz="1400" kern="0" dirty="0">
              <a:solidFill>
                <a:schemeClr val="bg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5623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8B47A-4D8D-DAD6-4161-93FB05C18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6CD0A10-D4A6-424B-C5FB-37A2D03E8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355304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1.1 Remove duplicates  </a:t>
            </a:r>
          </a:p>
          <a:p>
            <a:r>
              <a:rPr lang="en-US" dirty="0">
                <a:solidFill>
                  <a:schemeClr val="tx2"/>
                </a:solidFill>
              </a:rPr>
              <a:t>1.2 Remove blank spaces</a:t>
            </a:r>
          </a:p>
          <a:p>
            <a:r>
              <a:rPr lang="en-US" dirty="0">
                <a:solidFill>
                  <a:schemeClr val="tx2"/>
                </a:solidFill>
              </a:rPr>
              <a:t>1.3 Fix any errors or invalid formats  </a:t>
            </a:r>
          </a:p>
          <a:p>
            <a:r>
              <a:rPr lang="en-US" dirty="0">
                <a:solidFill>
                  <a:schemeClr val="tx2"/>
                </a:solidFill>
              </a:rPr>
              <a:t>1.4 Handle missing values (drop or impute nulls)</a:t>
            </a:r>
          </a:p>
          <a:p>
            <a:endParaRPr lang="en-US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53B3D3EA-7D5C-1871-6B5E-9854326E2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2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6F8A4D52-F4A3-0FC5-F7DB-B8F915A4F34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EBBCCE-B462-7CD0-5B0D-59606FA19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1 – Data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C8B20-1869-0E53-30ED-5FA40B31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4C9E3BC-B842-6F57-76CB-50E438FABE5D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47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023E4-0C5B-C54F-F0DF-B6AFFFC6E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5817C65-47F4-ECF9-2DD1-8964780500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(1/2)</a:t>
            </a:r>
            <a:endParaRPr lang="en-US" sz="2400" noProof="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40793F15-C109-3A80-7188-C7EA6426B605}"/>
              </a:ext>
            </a:extLst>
          </p:cNvPr>
          <p:cNvSpPr/>
          <p:nvPr/>
        </p:nvSpPr>
        <p:spPr>
          <a:xfrm>
            <a:off x="519263" y="888844"/>
            <a:ext cx="11176025" cy="242469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E8EC97-C1E9-4477-67BB-AF9D789538DA}"/>
              </a:ext>
            </a:extLst>
          </p:cNvPr>
          <p:cNvSpPr txBox="1"/>
          <p:nvPr/>
        </p:nvSpPr>
        <p:spPr>
          <a:xfrm>
            <a:off x="838363" y="952172"/>
            <a:ext cx="4497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Why use </a:t>
            </a:r>
            <a:r>
              <a:rPr lang="en-US" b="1" dirty="0">
                <a:solidFill>
                  <a:srgbClr val="0072C7"/>
                </a:solidFill>
              </a:rPr>
              <a:t>Point-Biserial</a:t>
            </a:r>
            <a:r>
              <a:rPr lang="en-US" b="1" dirty="0">
                <a:solidFill>
                  <a:schemeClr val="tx2"/>
                </a:solidFill>
              </a:rPr>
              <a:t>  ? </a:t>
            </a:r>
            <a:endParaRPr lang="en-US" b="1" noProof="0" dirty="0">
              <a:solidFill>
                <a:schemeClr val="tx2"/>
              </a:solidFill>
            </a:endParaRP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BE52DA13-F655-4802-58EC-7C35FD4B1EA6}"/>
              </a:ext>
            </a:extLst>
          </p:cNvPr>
          <p:cNvSpPr/>
          <p:nvPr/>
        </p:nvSpPr>
        <p:spPr>
          <a:xfrm>
            <a:off x="496711" y="1451268"/>
            <a:ext cx="1119857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150A900-307C-EEAE-08CC-FA039E45F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69" y="2055949"/>
            <a:ext cx="2972749" cy="10680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EC6BDA-A416-18D4-3E27-DBB1B8AE1ABC}"/>
              </a:ext>
            </a:extLst>
          </p:cNvPr>
          <p:cNvSpPr txBox="1"/>
          <p:nvPr/>
        </p:nvSpPr>
        <p:spPr>
          <a:xfrm>
            <a:off x="803394" y="1584332"/>
            <a:ext cx="963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It’s a </a:t>
            </a:r>
            <a:r>
              <a:rPr lang="en-US" sz="1600" b="1" dirty="0">
                <a:solidFill>
                  <a:srgbClr val="0070C0"/>
                </a:solidFill>
              </a:rPr>
              <a:t>special case of Pearson</a:t>
            </a:r>
            <a:r>
              <a:rPr lang="en-US" sz="1600" dirty="0">
                <a:solidFill>
                  <a:schemeClr val="tx2"/>
                </a:solidFill>
              </a:rPr>
              <a:t>, </a:t>
            </a:r>
            <a:r>
              <a:rPr lang="en-US" sz="1600" dirty="0">
                <a:solidFill>
                  <a:srgbClr val="0070C0"/>
                </a:solidFill>
              </a:rPr>
              <a:t>adapted to binary categories (0/1)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8E15E-B1C4-64A9-6C48-E6ED55AD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77" y="2155345"/>
            <a:ext cx="2498320" cy="65019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DEF971-6F48-B73C-7083-0596A0DCB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384" y="1999089"/>
            <a:ext cx="2235540" cy="1105639"/>
          </a:xfrm>
          <a:prstGeom prst="rect">
            <a:avLst/>
          </a:prstGeom>
        </p:spPr>
      </p:pic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B4B30B-7F10-C505-BA85-D8A21E833B00}"/>
              </a:ext>
            </a:extLst>
          </p:cNvPr>
          <p:cNvSpPr/>
          <p:nvPr/>
        </p:nvSpPr>
        <p:spPr>
          <a:xfrm>
            <a:off x="515485" y="3546000"/>
            <a:ext cx="11231562" cy="22642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347AC07-C7C3-42CC-EE43-05D07EE9D2E3}"/>
              </a:ext>
            </a:extLst>
          </p:cNvPr>
          <p:cNvSpPr/>
          <p:nvPr/>
        </p:nvSpPr>
        <p:spPr>
          <a:xfrm>
            <a:off x="515485" y="4132604"/>
            <a:ext cx="11231562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14EA3B-4CBC-F54D-D13F-EB4A7CF77CB4}"/>
              </a:ext>
            </a:extLst>
          </p:cNvPr>
          <p:cNvSpPr txBox="1"/>
          <p:nvPr/>
        </p:nvSpPr>
        <p:spPr>
          <a:xfrm>
            <a:off x="886891" y="3687943"/>
            <a:ext cx="107145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rgbClr val="0070C0"/>
                </a:solidFill>
              </a:rPr>
              <a:t>Assess</a:t>
            </a:r>
            <a:r>
              <a:rPr lang="en-US" sz="1600" dirty="0">
                <a:solidFill>
                  <a:schemeClr val="tx2"/>
                </a:solidFill>
              </a:rPr>
              <a:t> whether </a:t>
            </a:r>
            <a:r>
              <a:rPr lang="en-US" sz="1600" b="1" dirty="0">
                <a:solidFill>
                  <a:srgbClr val="0072C7"/>
                </a:solidFill>
              </a:rPr>
              <a:t>a binary feature </a:t>
            </a:r>
            <a:r>
              <a:rPr lang="en-US" sz="1600" b="1" dirty="0">
                <a:solidFill>
                  <a:schemeClr val="tx2"/>
                </a:solidFill>
              </a:rPr>
              <a:t>(e.g. </a:t>
            </a:r>
            <a:r>
              <a:rPr lang="en-US" sz="1600" b="1" dirty="0" err="1">
                <a:solidFill>
                  <a:srgbClr val="0072C7"/>
                </a:solidFill>
              </a:rPr>
              <a:t>hasTerrace</a:t>
            </a:r>
            <a:r>
              <a:rPr lang="en-US" sz="1600" b="1" dirty="0">
                <a:solidFill>
                  <a:schemeClr val="tx2"/>
                </a:solidFill>
              </a:rPr>
              <a:t>) </a:t>
            </a:r>
            <a:r>
              <a:rPr lang="en-US" sz="1600" b="1" dirty="0">
                <a:solidFill>
                  <a:srgbClr val="0072C7"/>
                </a:solidFill>
              </a:rPr>
              <a:t>influences</a:t>
            </a:r>
            <a:r>
              <a:rPr lang="en-US" sz="1600" b="1" dirty="0">
                <a:solidFill>
                  <a:schemeClr val="tx2"/>
                </a:solidFill>
              </a:rPr>
              <a:t> a continuous </a:t>
            </a:r>
            <a:r>
              <a:rPr lang="en-US" sz="1600" b="1" dirty="0">
                <a:solidFill>
                  <a:srgbClr val="0072C7"/>
                </a:solidFill>
              </a:rPr>
              <a:t>target (price)</a:t>
            </a:r>
            <a:r>
              <a:rPr lang="en-US" sz="1600" dirty="0">
                <a:solidFill>
                  <a:srgbClr val="0072C7"/>
                </a:solidFill>
              </a:rPr>
              <a:t>,</a:t>
            </a:r>
            <a:r>
              <a:rPr lang="en-US" sz="1600" dirty="0">
                <a:solidFill>
                  <a:schemeClr val="tx2"/>
                </a:solidFill>
              </a:rPr>
              <a:t> using </a:t>
            </a:r>
            <a:r>
              <a:rPr lang="en-US" sz="1600" b="1" dirty="0">
                <a:solidFill>
                  <a:schemeClr val="accent2"/>
                </a:solidFill>
              </a:rPr>
              <a:t>Point-Biserial Correlation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38011ABF-0534-DEF9-2C16-F6890A2E9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070109"/>
              </p:ext>
            </p:extLst>
          </p:nvPr>
        </p:nvGraphicFramePr>
        <p:xfrm>
          <a:off x="886891" y="4499996"/>
          <a:ext cx="647068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00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dirty="0"/>
                        <a:t>Group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Mean</a:t>
                      </a:r>
                      <a:r>
                        <a:rPr lang="fr-BE" sz="1600" dirty="0"/>
                        <a:t> Price (€)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350 000 €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en-US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hasTerrace</a:t>
                      </a:r>
                      <a:r>
                        <a:rPr lang="fr-BE" sz="1600" dirty="0"/>
                        <a:t>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270 000 €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Without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terrace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F3DC87AA-EE74-C1DA-8423-584C2368F6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936680"/>
              </p:ext>
            </p:extLst>
          </p:nvPr>
        </p:nvGraphicFramePr>
        <p:xfrm>
          <a:off x="7640319" y="4497815"/>
          <a:ext cx="4071461" cy="914400"/>
        </p:xfrm>
        <a:graphic>
          <a:graphicData uri="http://schemas.openxmlformats.org/drawingml/2006/table">
            <a:tbl>
              <a:tblPr/>
              <a:tblGrid>
                <a:gridCol w="4071461">
                  <a:extLst>
                    <a:ext uri="{9D8B030D-6E8A-4147-A177-3AD203B41FA5}">
                      <a16:colId xmlns:a16="http://schemas.microsoft.com/office/drawing/2014/main" val="18458219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noProof="0" dirty="0" err="1">
                          <a:solidFill>
                            <a:srgbClr val="0072C7"/>
                          </a:solidFill>
                        </a:rPr>
                        <a:t>r_pb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 = 0.18 (around 0)</a:t>
                      </a:r>
                    </a:p>
                    <a:p>
                      <a:endParaRPr lang="en-US" noProof="0" dirty="0">
                        <a:solidFill>
                          <a:schemeClr val="tx2"/>
                        </a:solidFill>
                      </a:endParaRPr>
                    </a:p>
                    <a:p>
                      <a:r>
                        <a:rPr lang="en-US" noProof="0" dirty="0">
                          <a:solidFill>
                            <a:schemeClr val="tx2"/>
                          </a:solidFill>
                          <a:sym typeface="Wingdings" panose="05000000000000000000" pitchFamily="2" charset="2"/>
                        </a:rPr>
                        <a:t> 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Weak </a:t>
                      </a:r>
                      <a:r>
                        <a:rPr lang="en-US" noProof="0" dirty="0">
                          <a:solidFill>
                            <a:schemeClr val="accent1"/>
                          </a:solidFill>
                        </a:rPr>
                        <a:t>to moderate positive </a:t>
                      </a:r>
                      <a:r>
                        <a:rPr lang="en-US" noProof="0" dirty="0">
                          <a:solidFill>
                            <a:srgbClr val="0072C7"/>
                          </a:solidFill>
                        </a:rPr>
                        <a:t>effect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93969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021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5ED47-A052-D06E-ED16-CC9559D42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E4FBE08-C42B-F114-AC42-FEE7C4A5C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303" y="1476138"/>
            <a:ext cx="4771258" cy="3921361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0D2658C-FB13-8FB2-843D-0E2775867A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b. </a:t>
            </a:r>
            <a:r>
              <a:rPr lang="en-US" sz="2400" dirty="0">
                <a:solidFill>
                  <a:srgbClr val="0072C7"/>
                </a:solidFill>
                <a:latin typeface="+mn-lt"/>
              </a:rPr>
              <a:t>Binary Categorical Variables (2</a:t>
            </a:r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3265E8F8-E882-71FB-7759-810A7F49370D}"/>
              </a:ext>
            </a:extLst>
          </p:cNvPr>
          <p:cNvSpPr/>
          <p:nvPr/>
        </p:nvSpPr>
        <p:spPr>
          <a:xfrm>
            <a:off x="570931" y="1080932"/>
            <a:ext cx="6623620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6400B424-4CBA-923E-BA50-97F09C372F3C}"/>
              </a:ext>
            </a:extLst>
          </p:cNvPr>
          <p:cNvSpPr/>
          <p:nvPr/>
        </p:nvSpPr>
        <p:spPr>
          <a:xfrm>
            <a:off x="553597" y="1636550"/>
            <a:ext cx="664095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CE612B-D95A-DE3A-FFB5-5538BB4E4E31}"/>
              </a:ext>
            </a:extLst>
          </p:cNvPr>
          <p:cNvSpPr txBox="1"/>
          <p:nvPr/>
        </p:nvSpPr>
        <p:spPr>
          <a:xfrm>
            <a:off x="810799" y="1209849"/>
            <a:ext cx="5431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EEE5C8-A1B5-C3D0-520A-41AECBA1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62" y="2066190"/>
            <a:ext cx="6188872" cy="31293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0FAB8A-FFE9-79F3-7849-E291B08110A3}"/>
              </a:ext>
            </a:extLst>
          </p:cNvPr>
          <p:cNvSpPr/>
          <p:nvPr/>
        </p:nvSpPr>
        <p:spPr>
          <a:xfrm>
            <a:off x="2111278" y="4942840"/>
            <a:ext cx="4299682" cy="27861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EEBE53-0CB4-0D51-A1E8-6B09D7B8D470}"/>
              </a:ext>
            </a:extLst>
          </p:cNvPr>
          <p:cNvSpPr/>
          <p:nvPr/>
        </p:nvSpPr>
        <p:spPr>
          <a:xfrm>
            <a:off x="775238" y="1984595"/>
            <a:ext cx="3654522" cy="40808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04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0C266-E904-6674-26CB-C9373FA70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EBB50C7A-7E06-D2AA-344B-51D39FF600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1/2)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0BD1E446-C6A4-5E90-62AA-1B52F160CC43}"/>
              </a:ext>
            </a:extLst>
          </p:cNvPr>
          <p:cNvSpPr/>
          <p:nvPr/>
        </p:nvSpPr>
        <p:spPr>
          <a:xfrm>
            <a:off x="553596" y="877732"/>
            <a:ext cx="11010361" cy="11415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B1DA5703-0CA9-1BF4-99CD-975AC90B6B62}"/>
              </a:ext>
            </a:extLst>
          </p:cNvPr>
          <p:cNvSpPr/>
          <p:nvPr/>
        </p:nvSpPr>
        <p:spPr>
          <a:xfrm>
            <a:off x="553596" y="13012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88371-5056-8E40-4805-20312389244D}"/>
              </a:ext>
            </a:extLst>
          </p:cNvPr>
          <p:cNvSpPr txBox="1"/>
          <p:nvPr/>
        </p:nvSpPr>
        <p:spPr>
          <a:xfrm>
            <a:off x="937799" y="9343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Why not use Pearson correlation?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CC75F-ED7E-BAEB-FEE8-F2321B001923}"/>
              </a:ext>
            </a:extLst>
          </p:cNvPr>
          <p:cNvSpPr txBox="1"/>
          <p:nvPr/>
        </p:nvSpPr>
        <p:spPr>
          <a:xfrm>
            <a:off x="937799" y="1381228"/>
            <a:ext cx="104589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tx2"/>
                </a:solidFill>
              </a:rPr>
              <a:t>Province is a </a:t>
            </a:r>
            <a:r>
              <a:rPr lang="en-US" sz="1600" b="1" noProof="0" dirty="0">
                <a:solidFill>
                  <a:srgbClr val="0070C0"/>
                </a:solidFill>
              </a:rPr>
              <a:t>categorical variable</a:t>
            </a:r>
            <a:r>
              <a:rPr lang="en-US" sz="1600" noProof="0" dirty="0">
                <a:solidFill>
                  <a:schemeClr val="tx2"/>
                </a:solidFill>
              </a:rPr>
              <a:t>, not continuous ⇒ </a:t>
            </a:r>
            <a:r>
              <a:rPr lang="en-US" sz="1600" b="1" noProof="0" dirty="0">
                <a:solidFill>
                  <a:srgbClr val="0070C0"/>
                </a:solidFill>
              </a:rPr>
              <a:t>Pearson is not applicable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We need to </a:t>
            </a:r>
            <a:r>
              <a:rPr lang="en-US" sz="1600" b="1" noProof="0" dirty="0">
                <a:solidFill>
                  <a:srgbClr val="0070C0"/>
                </a:solidFill>
              </a:rPr>
              <a:t>assess whether price significantly varies by province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EB77E4F-3311-074A-F4AF-3F72878DFDA6}"/>
              </a:ext>
            </a:extLst>
          </p:cNvPr>
          <p:cNvSpPr/>
          <p:nvPr/>
        </p:nvSpPr>
        <p:spPr>
          <a:xfrm>
            <a:off x="553596" y="2099257"/>
            <a:ext cx="11010361" cy="21247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CF5B39B-29FA-E625-0662-3CCDECE23000}"/>
              </a:ext>
            </a:extLst>
          </p:cNvPr>
          <p:cNvSpPr/>
          <p:nvPr/>
        </p:nvSpPr>
        <p:spPr>
          <a:xfrm>
            <a:off x="547990" y="2538034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FBF58-2727-622C-8E55-AB97D85BDE31}"/>
              </a:ext>
            </a:extLst>
          </p:cNvPr>
          <p:cNvSpPr txBox="1"/>
          <p:nvPr/>
        </p:nvSpPr>
        <p:spPr>
          <a:xfrm>
            <a:off x="906793" y="2159386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rgbClr val="464646"/>
                </a:solidFill>
              </a:rPr>
              <a:t>Summary of Statistical Tests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E76044C-9632-363D-03A4-24E48077D5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642125"/>
              </p:ext>
            </p:extLst>
          </p:nvPr>
        </p:nvGraphicFramePr>
        <p:xfrm>
          <a:off x="717525" y="2661078"/>
          <a:ext cx="10682504" cy="1418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221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3452031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  <a:gridCol w="2670626">
                  <a:extLst>
                    <a:ext uri="{9D8B030D-6E8A-4147-A177-3AD203B41FA5}">
                      <a16:colId xmlns:a16="http://schemas.microsoft.com/office/drawing/2014/main" val="3103327594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Description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Core </a:t>
                      </a:r>
                      <a:r>
                        <a:rPr lang="fr-BE" sz="1600" dirty="0" err="1"/>
                        <a:t>Idea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/>
                        <a:t>ANOVA (F-test)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Parametric test comparing </a:t>
                      </a:r>
                      <a:r>
                        <a:rPr lang="en-US" sz="1400" b="1" dirty="0"/>
                        <a:t>group means</a:t>
                      </a:r>
                      <a:r>
                        <a:rPr lang="en-US" sz="1400" dirty="0"/>
                        <a:t> (e.g. price across provinces)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D73285"/>
                          </a:solidFill>
                        </a:rPr>
                        <a:t>All group means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Ratio of between-group / within-group variance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400" b="1" dirty="0" err="1"/>
                        <a:t>Kruskal</a:t>
                      </a:r>
                      <a:r>
                        <a:rPr lang="fr-BE" sz="1400" b="1" dirty="0"/>
                        <a:t>-Wallis</a:t>
                      </a:r>
                      <a:endParaRPr lang="fr-B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Non-parametric test comparing </a:t>
                      </a:r>
                      <a:r>
                        <a:rPr lang="en-US" sz="1400" b="1" dirty="0"/>
                        <a:t>rank distributions</a:t>
                      </a:r>
                      <a:r>
                        <a:rPr lang="en-US" sz="1400" dirty="0"/>
                        <a:t> across 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rgbClr val="F94F00"/>
                          </a:solidFill>
                        </a:rPr>
                        <a:t>All group distributions are equal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Compares ranks rather than actual values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4" name="Rounded Rectangle">
            <a:extLst>
              <a:ext uri="{FF2B5EF4-FFF2-40B4-BE49-F238E27FC236}">
                <a16:creationId xmlns:a16="http://schemas.microsoft.com/office/drawing/2014/main" id="{502F25AB-BC75-6A80-D69A-2578F97D0F8E}"/>
              </a:ext>
            </a:extLst>
          </p:cNvPr>
          <p:cNvSpPr/>
          <p:nvPr/>
        </p:nvSpPr>
        <p:spPr>
          <a:xfrm>
            <a:off x="535153" y="4303086"/>
            <a:ext cx="11010361" cy="1893737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17F68337-1985-A7D7-2773-A52ECF2140D7}"/>
              </a:ext>
            </a:extLst>
          </p:cNvPr>
          <p:cNvSpPr/>
          <p:nvPr/>
        </p:nvSpPr>
        <p:spPr>
          <a:xfrm>
            <a:off x="519387" y="4779963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0F7CD-8B74-8768-3822-1FBAD1A2BD91}"/>
              </a:ext>
            </a:extLst>
          </p:cNvPr>
          <p:cNvSpPr txBox="1"/>
          <p:nvPr/>
        </p:nvSpPr>
        <p:spPr>
          <a:xfrm>
            <a:off x="888350" y="4363215"/>
            <a:ext cx="10276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Results on Real Estate Data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C0D92CC-C4A1-7FFA-31BB-B5BF442D1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784351"/>
              </p:ext>
            </p:extLst>
          </p:nvPr>
        </p:nvGraphicFramePr>
        <p:xfrm>
          <a:off x="699081" y="4915707"/>
          <a:ext cx="10697701" cy="105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2545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1940924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  <a:gridCol w="6234232">
                  <a:extLst>
                    <a:ext uri="{9D8B030D-6E8A-4147-A177-3AD203B41FA5}">
                      <a16:colId xmlns:a16="http://schemas.microsoft.com/office/drawing/2014/main" val="2116710230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fr-BE" sz="1600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/>
                        <a:t>P-value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dirty="0" err="1"/>
                        <a:t>Null</a:t>
                      </a:r>
                      <a:r>
                        <a:rPr lang="fr-BE" sz="1600" dirty="0"/>
                        <a:t> </a:t>
                      </a:r>
                      <a:r>
                        <a:rPr lang="fr-BE" sz="1600" dirty="0" err="1"/>
                        <a:t>Hypothesis</a:t>
                      </a:r>
                      <a:r>
                        <a:rPr lang="fr-BE" sz="1600" dirty="0"/>
                        <a:t> (H₀)</a:t>
                      </a:r>
                      <a:endParaRPr lang="en-US" sz="1600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/>
                        <a:t>ANOVA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CE0368"/>
                          </a:solidFill>
                        </a:rPr>
                        <a:t>0,000</a:t>
                      </a:r>
                      <a:endParaRPr lang="fr-BE" sz="1600" dirty="0">
                        <a:solidFill>
                          <a:srgbClr val="CE036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Mean prices </a:t>
                      </a:r>
                      <a:r>
                        <a:rPr lang="en-US" sz="1600" b="1" dirty="0">
                          <a:solidFill>
                            <a:srgbClr val="CE0368"/>
                          </a:solidFill>
                        </a:rPr>
                        <a:t>differ significantly</a:t>
                      </a:r>
                      <a:r>
                        <a:rPr lang="en-US" sz="1600" dirty="0">
                          <a:solidFill>
                            <a:srgbClr val="CE0368"/>
                          </a:solidFill>
                        </a:rPr>
                        <a:t> across provinces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79700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BE" sz="1600" dirty="0" err="1"/>
                        <a:t>Kruskal</a:t>
                      </a:r>
                      <a:r>
                        <a:rPr lang="fr-BE" sz="1600" dirty="0"/>
                        <a:t>-Wallis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BE" sz="1600" b="1" dirty="0">
                          <a:solidFill>
                            <a:srgbClr val="F94F00"/>
                          </a:solidFill>
                        </a:rPr>
                        <a:t>0,000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Distributions of prices </a:t>
                      </a:r>
                      <a:r>
                        <a:rPr lang="en-US" sz="1600" b="1" dirty="0">
                          <a:solidFill>
                            <a:srgbClr val="F94F00"/>
                          </a:solidFill>
                        </a:rPr>
                        <a:t>also differ</a:t>
                      </a:r>
                      <a:r>
                        <a:rPr lang="en-US" sz="1600" dirty="0">
                          <a:solidFill>
                            <a:srgbClr val="F94F00"/>
                          </a:solidFill>
                        </a:rPr>
                        <a:t> across provinces</a:t>
                      </a:r>
                      <a:endParaRPr lang="fr-BE" sz="1600" dirty="0">
                        <a:solidFill>
                          <a:srgbClr val="F94F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D484E6B-2466-BF60-9E9B-EC195AF2C1EF}"/>
              </a:ext>
            </a:extLst>
          </p:cNvPr>
          <p:cNvSpPr/>
          <p:nvPr/>
        </p:nvSpPr>
        <p:spPr>
          <a:xfrm>
            <a:off x="6076111" y="3119393"/>
            <a:ext cx="2614922" cy="910740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59D5A-4F05-DC8B-8674-6385EF58A574}"/>
              </a:ext>
            </a:extLst>
          </p:cNvPr>
          <p:cNvSpPr/>
          <p:nvPr/>
        </p:nvSpPr>
        <p:spPr>
          <a:xfrm>
            <a:off x="3222844" y="5286083"/>
            <a:ext cx="1950289" cy="681902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22D363-D272-2587-6F8D-879142479129}"/>
              </a:ext>
            </a:extLst>
          </p:cNvPr>
          <p:cNvCxnSpPr>
            <a:cxnSpLocks/>
          </p:cNvCxnSpPr>
          <p:nvPr/>
        </p:nvCxnSpPr>
        <p:spPr>
          <a:xfrm flipH="1">
            <a:off x="4220633" y="4030133"/>
            <a:ext cx="3310467" cy="125595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C1D38A4-4577-7DD6-474F-7BC90CAFE2B4}"/>
              </a:ext>
            </a:extLst>
          </p:cNvPr>
          <p:cNvSpPr txBox="1"/>
          <p:nvPr/>
        </p:nvSpPr>
        <p:spPr>
          <a:xfrm>
            <a:off x="6585716" y="4348315"/>
            <a:ext cx="47179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accent2"/>
                </a:solidFill>
              </a:rPr>
              <a:t>0,000 =&gt; not equal</a:t>
            </a:r>
            <a:endParaRPr lang="en-US" sz="1600" b="1" noProof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65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0EF2-ADD1-6F2A-77F1-A4AC3F46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C661220-0F09-8C7A-D2A6-CF6D1B56C8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2.2 C. Statistical Correlation: Province vs. Price (ANOVA / Kruskal-Wallis 2/2)</a:t>
            </a: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7BC18DF-B2DA-34D6-406F-774CC0781DCF}"/>
              </a:ext>
            </a:extLst>
          </p:cNvPr>
          <p:cNvSpPr/>
          <p:nvPr/>
        </p:nvSpPr>
        <p:spPr>
          <a:xfrm>
            <a:off x="570930" y="1080932"/>
            <a:ext cx="11010361" cy="4599040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E956FF9-6226-9E9D-8953-1E55F19BB1B4}"/>
              </a:ext>
            </a:extLst>
          </p:cNvPr>
          <p:cNvSpPr/>
          <p:nvPr/>
        </p:nvSpPr>
        <p:spPr>
          <a:xfrm>
            <a:off x="553596" y="1504470"/>
            <a:ext cx="110103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1252CC-C4C2-61EB-69B5-4796A4A54187}"/>
              </a:ext>
            </a:extLst>
          </p:cNvPr>
          <p:cNvSpPr txBox="1"/>
          <p:nvPr/>
        </p:nvSpPr>
        <p:spPr>
          <a:xfrm>
            <a:off x="937799" y="1137584"/>
            <a:ext cx="102766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Computation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ECBF2-E215-B3D8-C8D1-DCC258238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278" y="1741070"/>
            <a:ext cx="7865841" cy="363177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B172C9-0386-1949-C85F-8405C6524FE2}"/>
              </a:ext>
            </a:extLst>
          </p:cNvPr>
          <p:cNvSpPr/>
          <p:nvPr/>
        </p:nvSpPr>
        <p:spPr>
          <a:xfrm>
            <a:off x="2111278" y="4444712"/>
            <a:ext cx="4025362" cy="10061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5629CC-E4C9-DC89-1B96-13A12A3BC145}"/>
              </a:ext>
            </a:extLst>
          </p:cNvPr>
          <p:cNvSpPr/>
          <p:nvPr/>
        </p:nvSpPr>
        <p:spPr>
          <a:xfrm>
            <a:off x="2070638" y="1663071"/>
            <a:ext cx="4538442" cy="40978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066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66F0F-1556-AC85-C05C-D10F69FA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D4CBFF3-6BEE-E60D-79CB-E9FFECE0D7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35856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noProof="0">
                <a:solidFill>
                  <a:schemeClr val="accent2"/>
                </a:solidFill>
                <a:latin typeface="+mn-lt"/>
              </a:rPr>
              <a:t>2.2 C</a:t>
            </a:r>
            <a:r>
              <a:rPr lang="en-US" sz="2000">
                <a:solidFill>
                  <a:schemeClr val="accent2"/>
                </a:solidFill>
                <a:latin typeface="+mn-lt"/>
              </a:rPr>
              <a:t>.</a:t>
            </a:r>
            <a:r>
              <a:rPr lang="en-US" sz="2000" noProof="0">
                <a:solidFill>
                  <a:schemeClr val="accent2"/>
                </a:solidFill>
                <a:latin typeface="+mn-lt"/>
              </a:rPr>
              <a:t> Price distribution by Province</a:t>
            </a:r>
            <a:endParaRPr lang="en-US" sz="200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AA8D031-CB60-8424-27FA-56B080B05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035"/>
            <a:ext cx="12192000" cy="487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58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9930A-BCDA-46ED-8598-59F60988B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0E00975-CD2A-2A96-0D2F-EB4BF5523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rgbClr val="0072C7"/>
                </a:solidFill>
                <a:latin typeface="+mn-lt"/>
              </a:rPr>
              <a:t>2.4 How are variables correlated to each other?</a:t>
            </a:r>
          </a:p>
        </p:txBody>
      </p:sp>
      <p:sp>
        <p:nvSpPr>
          <p:cNvPr id="2" name="Rounded Rectangle">
            <a:extLst>
              <a:ext uri="{FF2B5EF4-FFF2-40B4-BE49-F238E27FC236}">
                <a16:creationId xmlns:a16="http://schemas.microsoft.com/office/drawing/2014/main" id="{1CF2BDA6-FB3D-551F-1CEE-9E4C9ECD0000}"/>
              </a:ext>
            </a:extLst>
          </p:cNvPr>
          <p:cNvSpPr/>
          <p:nvPr/>
        </p:nvSpPr>
        <p:spPr>
          <a:xfrm>
            <a:off x="480219" y="903132"/>
            <a:ext cx="11010361" cy="241791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814FD2-8AE4-60ED-C80A-764001CA49A5}"/>
              </a:ext>
            </a:extLst>
          </p:cNvPr>
          <p:cNvSpPr txBox="1"/>
          <p:nvPr/>
        </p:nvSpPr>
        <p:spPr>
          <a:xfrm>
            <a:off x="799030" y="1145488"/>
            <a:ext cx="94054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and </a:t>
            </a:r>
            <a:r>
              <a:rPr lang="en-US" sz="2000" b="1" dirty="0">
                <a:solidFill>
                  <a:schemeClr val="accent1"/>
                </a:solidFill>
              </a:rPr>
              <a:t>bathroom count</a:t>
            </a:r>
            <a:r>
              <a:rPr lang="en-US" sz="2000" dirty="0">
                <a:solidFill>
                  <a:schemeClr val="accent1"/>
                </a:solidFill>
              </a:rPr>
              <a:t> are </a:t>
            </a:r>
            <a:r>
              <a:rPr lang="en-US" sz="2000" b="1" u="sng" dirty="0">
                <a:solidFill>
                  <a:schemeClr val="accent2"/>
                </a:solidFill>
              </a:rPr>
              <a:t>moderately correlated</a:t>
            </a:r>
            <a:r>
              <a:rPr lang="en-US" sz="2000" dirty="0">
                <a:solidFill>
                  <a:schemeClr val="accent1"/>
                </a:solidFill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/>
                </a:solidFill>
              </a:rPr>
              <a:t>Bedroom count</a:t>
            </a:r>
            <a:r>
              <a:rPr lang="en-US" sz="2000" dirty="0">
                <a:solidFill>
                  <a:schemeClr val="accent1"/>
                </a:solidFill>
              </a:rPr>
              <a:t> shows the strongest link to </a:t>
            </a:r>
            <a:r>
              <a:rPr lang="en-US" sz="2000" b="1" dirty="0">
                <a:solidFill>
                  <a:schemeClr val="accent2"/>
                </a:solidFill>
              </a:rPr>
              <a:t>price</a:t>
            </a:r>
            <a:r>
              <a:rPr lang="en-US" sz="2000" dirty="0">
                <a:solidFill>
                  <a:schemeClr val="accent2"/>
                </a:solidFill>
              </a:rPr>
              <a:t> (~0.35).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accent1"/>
                </a:solidFill>
              </a:rPr>
              <a:t>Facede</a:t>
            </a:r>
            <a:r>
              <a:rPr lang="en-US" sz="2000" b="1" dirty="0">
                <a:solidFill>
                  <a:schemeClr val="accent1"/>
                </a:solidFill>
              </a:rPr>
              <a:t> count</a:t>
            </a:r>
            <a:r>
              <a:rPr lang="en-US" sz="2000" dirty="0">
                <a:solidFill>
                  <a:schemeClr val="accent1"/>
                </a:solidFill>
              </a:rPr>
              <a:t> has a weak but visible correlation with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(~0.17).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EPC score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b="1" dirty="0">
                <a:solidFill>
                  <a:schemeClr val="accent1"/>
                </a:solidFill>
              </a:rPr>
              <a:t>habitable surface</a:t>
            </a:r>
            <a:r>
              <a:rPr lang="en-US" sz="2000" dirty="0">
                <a:solidFill>
                  <a:schemeClr val="accent1"/>
                </a:solidFill>
              </a:rPr>
              <a:t>, and </a:t>
            </a:r>
            <a:r>
              <a:rPr lang="en-US" sz="2000" b="1" dirty="0">
                <a:solidFill>
                  <a:schemeClr val="accent1"/>
                </a:solidFill>
              </a:rPr>
              <a:t>toilet count</a:t>
            </a:r>
            <a:r>
              <a:rPr lang="en-US" sz="2000" dirty="0">
                <a:solidFill>
                  <a:schemeClr val="accent1"/>
                </a:solidFill>
              </a:rPr>
              <a:t> show weak correlations.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Building year</a:t>
            </a:r>
            <a:r>
              <a:rPr lang="en-US" sz="2000" dirty="0">
                <a:solidFill>
                  <a:schemeClr val="accent1"/>
                </a:solidFill>
              </a:rPr>
              <a:t> has little to no correlation with other features.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/>
                </a:solidFill>
              </a:rPr>
              <a:t>Postcode</a:t>
            </a:r>
            <a:r>
              <a:rPr lang="en-US" sz="2000" dirty="0">
                <a:solidFill>
                  <a:schemeClr val="accent1"/>
                </a:solidFill>
              </a:rPr>
              <a:t> has no linear relation to </a:t>
            </a:r>
            <a:r>
              <a:rPr lang="en-US" sz="2000" b="1" dirty="0">
                <a:solidFill>
                  <a:schemeClr val="accent1"/>
                </a:solidFill>
              </a:rPr>
              <a:t>price</a:t>
            </a:r>
            <a:r>
              <a:rPr lang="en-US" sz="2000" dirty="0">
                <a:solidFill>
                  <a:schemeClr val="accent1"/>
                </a:solidFill>
              </a:rPr>
              <a:t> — it's categorical.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A4981E6-F227-FC1E-3154-705CE18ABA3C}"/>
              </a:ext>
            </a:extLst>
          </p:cNvPr>
          <p:cNvSpPr/>
          <p:nvPr/>
        </p:nvSpPr>
        <p:spPr>
          <a:xfrm>
            <a:off x="480219" y="3450021"/>
            <a:ext cx="202168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91B2BC-16DE-DE13-1548-12F00E654A00}"/>
              </a:ext>
            </a:extLst>
          </p:cNvPr>
          <p:cNvSpPr txBox="1"/>
          <p:nvPr/>
        </p:nvSpPr>
        <p:spPr>
          <a:xfrm>
            <a:off x="799030" y="3717294"/>
            <a:ext cx="1531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Conclusion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1963818-ADD3-0B19-791C-6931A97BAD72}"/>
              </a:ext>
            </a:extLst>
          </p:cNvPr>
          <p:cNvSpPr/>
          <p:nvPr/>
        </p:nvSpPr>
        <p:spPr>
          <a:xfrm>
            <a:off x="2575719" y="3450021"/>
            <a:ext cx="8914861" cy="934656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43168-0CB7-8236-6FC6-5B419A876C8D}"/>
              </a:ext>
            </a:extLst>
          </p:cNvPr>
          <p:cNvSpPr txBox="1"/>
          <p:nvPr/>
        </p:nvSpPr>
        <p:spPr>
          <a:xfrm>
            <a:off x="2786580" y="3563406"/>
            <a:ext cx="8491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Overall, correlations are weak to moderate. 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A combination of features is needed to explain price.</a:t>
            </a:r>
          </a:p>
        </p:txBody>
      </p:sp>
      <p:sp>
        <p:nvSpPr>
          <p:cNvPr id="13" name="Rounded Rectangle">
            <a:extLst>
              <a:ext uri="{FF2B5EF4-FFF2-40B4-BE49-F238E27FC236}">
                <a16:creationId xmlns:a16="http://schemas.microsoft.com/office/drawing/2014/main" id="{AD38E31C-F28C-E67D-FDF1-8A35528E0E9C}"/>
              </a:ext>
            </a:extLst>
          </p:cNvPr>
          <p:cNvSpPr/>
          <p:nvPr/>
        </p:nvSpPr>
        <p:spPr>
          <a:xfrm>
            <a:off x="480219" y="4539334"/>
            <a:ext cx="202168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EB33DF-79D5-60A6-D51C-9A96D9920084}"/>
              </a:ext>
            </a:extLst>
          </p:cNvPr>
          <p:cNvSpPr txBox="1"/>
          <p:nvPr/>
        </p:nvSpPr>
        <p:spPr>
          <a:xfrm>
            <a:off x="480219" y="5101736"/>
            <a:ext cx="20216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Next steps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5" name="Rounded Rectangle">
            <a:extLst>
              <a:ext uri="{FF2B5EF4-FFF2-40B4-BE49-F238E27FC236}">
                <a16:creationId xmlns:a16="http://schemas.microsoft.com/office/drawing/2014/main" id="{5EB240F7-5720-642D-CACE-0447303FCECB}"/>
              </a:ext>
            </a:extLst>
          </p:cNvPr>
          <p:cNvSpPr/>
          <p:nvPr/>
        </p:nvSpPr>
        <p:spPr>
          <a:xfrm>
            <a:off x="2575719" y="4539334"/>
            <a:ext cx="8914861" cy="155658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EE784A-06DF-0F3E-77C1-799D6E283BF0}"/>
              </a:ext>
            </a:extLst>
          </p:cNvPr>
          <p:cNvSpPr txBox="1"/>
          <p:nvPr/>
        </p:nvSpPr>
        <p:spPr>
          <a:xfrm>
            <a:off x="2786580" y="4655906"/>
            <a:ext cx="8704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Build a </a:t>
            </a:r>
            <a:r>
              <a:rPr lang="en-US" sz="2000" u="sng" dirty="0">
                <a:solidFill>
                  <a:schemeClr val="accent2"/>
                </a:solidFill>
              </a:rPr>
              <a:t>multivariate model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1"/>
                </a:solidFill>
              </a:rPr>
              <a:t>(e.g., </a:t>
            </a:r>
            <a:r>
              <a:rPr lang="en-US" sz="2000" dirty="0">
                <a:solidFill>
                  <a:schemeClr val="accent2"/>
                </a:solidFill>
              </a:rPr>
              <a:t>Linear Regression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>
                <a:solidFill>
                  <a:schemeClr val="accent2"/>
                </a:solidFill>
              </a:rPr>
              <a:t>Random Forest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XGBoost</a:t>
            </a:r>
            <a:r>
              <a:rPr lang="en-US" sz="2000" dirty="0">
                <a:solidFill>
                  <a:schemeClr val="accent1"/>
                </a:solidFill>
              </a:rPr>
              <a:t>…)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Engineer new features (e.g., price_per_m2, </a:t>
            </a:r>
            <a:r>
              <a:rPr lang="en-US" sz="2000" dirty="0" err="1">
                <a:solidFill>
                  <a:schemeClr val="accent1"/>
                </a:solidFill>
              </a:rPr>
              <a:t>building_age</a:t>
            </a:r>
            <a:r>
              <a:rPr lang="en-US" sz="2000" dirty="0">
                <a:solidFill>
                  <a:schemeClr val="accent1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chemeClr val="accent1"/>
                </a:solidFill>
              </a:rPr>
              <a:t>Evaluate performance with </a:t>
            </a:r>
            <a:r>
              <a:rPr lang="fr-BE" sz="2000" dirty="0">
                <a:solidFill>
                  <a:schemeClr val="accent1"/>
                </a:solidFill>
              </a:rPr>
              <a:t>Root </a:t>
            </a:r>
            <a:r>
              <a:rPr lang="fr-BE" sz="2000" dirty="0" err="1">
                <a:solidFill>
                  <a:schemeClr val="accent1"/>
                </a:solidFill>
              </a:rPr>
              <a:t>Mean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Squared</a:t>
            </a:r>
            <a:r>
              <a:rPr lang="fr-BE" sz="2000" dirty="0">
                <a:solidFill>
                  <a:schemeClr val="accent1"/>
                </a:solidFill>
              </a:rPr>
              <a:t> </a:t>
            </a:r>
            <a:r>
              <a:rPr lang="fr-BE" sz="2000" dirty="0" err="1">
                <a:solidFill>
                  <a:schemeClr val="accent1"/>
                </a:solidFill>
              </a:rPr>
              <a:t>Error</a:t>
            </a:r>
            <a:r>
              <a:rPr lang="fr-BE" sz="2000" dirty="0">
                <a:solidFill>
                  <a:schemeClr val="accent1"/>
                </a:solidFill>
              </a:rPr>
              <a:t> (RMSE), </a:t>
            </a:r>
            <a:r>
              <a:rPr lang="fr-BE" sz="2000" b="1" dirty="0">
                <a:solidFill>
                  <a:srgbClr val="0070C0"/>
                </a:solidFill>
              </a:rPr>
              <a:t>Coefficient of </a:t>
            </a:r>
            <a:r>
              <a:rPr lang="fr-BE" sz="2000" b="1" dirty="0" err="1">
                <a:solidFill>
                  <a:srgbClr val="0070C0"/>
                </a:solidFill>
              </a:rPr>
              <a:t>Determination</a:t>
            </a:r>
            <a:r>
              <a:rPr lang="fr-BE" sz="2000" b="1" dirty="0">
                <a:solidFill>
                  <a:srgbClr val="0070C0"/>
                </a:solidFill>
              </a:rPr>
              <a:t> (</a:t>
            </a:r>
            <a:r>
              <a:rPr lang="en-US" sz="2000" b="1" dirty="0">
                <a:solidFill>
                  <a:srgbClr val="0070C0"/>
                </a:solidFill>
              </a:rPr>
              <a:t>R²)</a:t>
            </a:r>
            <a:r>
              <a:rPr lang="en-US" sz="2000" dirty="0">
                <a:solidFill>
                  <a:schemeClr val="accent1"/>
                </a:solidFill>
              </a:rPr>
              <a:t>, and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248299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CC0A9-B6D0-4073-62C2-E869F0966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5697CB-FAD7-C12D-6C09-413DEDE84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4" y="1056640"/>
            <a:ext cx="8455873" cy="5033395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E56A377-51AB-4DD6-78EC-66E8D83BF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58858"/>
            <a:ext cx="1123156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0072C7"/>
                </a:solidFill>
                <a:latin typeface="+mn-lt"/>
              </a:rPr>
              <a:t>2.5 What might explain these relationships? 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r>
              <a:rPr lang="en-US" sz="2000" dirty="0">
                <a:solidFill>
                  <a:srgbClr val="0072C7"/>
                </a:solidFill>
                <a:latin typeface="+mn-lt"/>
              </a:rPr>
              <a:t>2.6 - 2.7 variables have the greatest/ least influence on the price?  </a:t>
            </a:r>
            <a:br>
              <a:rPr lang="en-US" sz="2000" dirty="0">
                <a:solidFill>
                  <a:srgbClr val="0072C7"/>
                </a:solidFill>
                <a:latin typeface="+mn-lt"/>
              </a:rPr>
            </a:br>
            <a:endParaRPr lang="en-US" sz="2000" dirty="0">
              <a:solidFill>
                <a:srgbClr val="0072C7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764B8AAD-A9DC-2556-9FF8-54F986045EA9}"/>
              </a:ext>
            </a:extLst>
          </p:cNvPr>
          <p:cNvSpPr/>
          <p:nvPr/>
        </p:nvSpPr>
        <p:spPr>
          <a:xfrm>
            <a:off x="8423369" y="627789"/>
            <a:ext cx="3421087" cy="263611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A1D8A43B-868D-F1A5-EC08-19FC08BB27D6}"/>
              </a:ext>
            </a:extLst>
          </p:cNvPr>
          <p:cNvSpPr/>
          <p:nvPr/>
        </p:nvSpPr>
        <p:spPr>
          <a:xfrm>
            <a:off x="8423369" y="12961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EC6359-254F-C2C5-BAA8-37AF7320455D}"/>
              </a:ext>
            </a:extLst>
          </p:cNvPr>
          <p:cNvSpPr txBox="1"/>
          <p:nvPr/>
        </p:nvSpPr>
        <p:spPr>
          <a:xfrm>
            <a:off x="8482667" y="7972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b="1" dirty="0" err="1">
                <a:solidFill>
                  <a:srgbClr val="464646"/>
                </a:solidFill>
              </a:rPr>
              <a:t>Greatest</a:t>
            </a:r>
            <a:r>
              <a:rPr lang="fr-BE" sz="2000" b="1" dirty="0">
                <a:solidFill>
                  <a:srgbClr val="464646"/>
                </a:solidFill>
              </a:rPr>
              <a:t> Influence on Price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9B9A3-35AB-0FAC-274C-B1FA7D6FA70E}"/>
              </a:ext>
            </a:extLst>
          </p:cNvPr>
          <p:cNvSpPr txBox="1"/>
          <p:nvPr/>
        </p:nvSpPr>
        <p:spPr>
          <a:xfrm>
            <a:off x="8549004" y="1495216"/>
            <a:ext cx="3229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Bedroom Coun</a:t>
            </a:r>
            <a:r>
              <a:rPr lang="en-US" sz="1600" noProof="0" dirty="0">
                <a:solidFill>
                  <a:srgbClr val="464646"/>
                </a:solidFill>
              </a:rPr>
              <a:t>t is the top correlated feature.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rgbClr val="464646"/>
                </a:solidFill>
              </a:rPr>
              <a:t>Terrace surface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b="1" noProof="0" dirty="0">
                <a:solidFill>
                  <a:srgbClr val="464646"/>
                </a:solidFill>
              </a:rPr>
              <a:t>land surface</a:t>
            </a:r>
            <a:r>
              <a:rPr lang="en-US" sz="1600" noProof="0" dirty="0">
                <a:solidFill>
                  <a:srgbClr val="464646"/>
                </a:solidFill>
              </a:rPr>
              <a:t>, and </a:t>
            </a:r>
            <a:r>
              <a:rPr lang="en-US" sz="1600" noProof="0" dirty="0" err="1">
                <a:solidFill>
                  <a:srgbClr val="464646"/>
                </a:solidFill>
              </a:rPr>
              <a:t>facede</a:t>
            </a:r>
            <a:r>
              <a:rPr lang="en-US" sz="1600" noProof="0" dirty="0">
                <a:solidFill>
                  <a:srgbClr val="464646"/>
                </a:solidFill>
              </a:rPr>
              <a:t> count also matter.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All are</a:t>
            </a:r>
            <a:r>
              <a:rPr lang="en-US" sz="1600" b="1" noProof="0" dirty="0">
                <a:solidFill>
                  <a:srgbClr val="464646"/>
                </a:solidFill>
              </a:rPr>
              <a:t> linked </a:t>
            </a:r>
            <a:r>
              <a:rPr lang="en-US" sz="1600" noProof="0" dirty="0">
                <a:solidFill>
                  <a:srgbClr val="464646"/>
                </a:solidFill>
              </a:rPr>
              <a:t>to size and </a:t>
            </a:r>
            <a:r>
              <a:rPr lang="en-US" sz="1600" b="1" noProof="0" dirty="0">
                <a:solidFill>
                  <a:srgbClr val="464646"/>
                </a:solidFill>
              </a:rPr>
              <a:t>space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b="1" noProof="0" dirty="0">
                <a:solidFill>
                  <a:srgbClr val="464646"/>
                </a:solidFill>
              </a:rPr>
              <a:t>key drivers</a:t>
            </a:r>
            <a:r>
              <a:rPr lang="en-US" sz="1600" noProof="0" dirty="0">
                <a:solidFill>
                  <a:srgbClr val="464646"/>
                </a:solidFill>
              </a:rPr>
              <a:t> of </a:t>
            </a:r>
            <a:r>
              <a:rPr lang="en-US" sz="1600" b="1" noProof="0" dirty="0">
                <a:solidFill>
                  <a:srgbClr val="464646"/>
                </a:solidFill>
              </a:rPr>
              <a:t>property value</a:t>
            </a:r>
            <a:r>
              <a:rPr lang="en-US" sz="1600" noProof="0" dirty="0">
                <a:solidFill>
                  <a:srgbClr val="464646"/>
                </a:solidFill>
              </a:rPr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484B7AE-90B7-1BBC-D50F-50600AED19BD}"/>
              </a:ext>
            </a:extLst>
          </p:cNvPr>
          <p:cNvCxnSpPr>
            <a:cxnSpLocks/>
          </p:cNvCxnSpPr>
          <p:nvPr/>
        </p:nvCxnSpPr>
        <p:spPr>
          <a:xfrm flipH="1" flipV="1">
            <a:off x="6385560" y="1655485"/>
            <a:ext cx="2037809" cy="503515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EC72C692-5629-59FF-5B53-9E67D567A995}"/>
              </a:ext>
            </a:extLst>
          </p:cNvPr>
          <p:cNvSpPr/>
          <p:nvPr/>
        </p:nvSpPr>
        <p:spPr>
          <a:xfrm>
            <a:off x="8423369" y="3433363"/>
            <a:ext cx="3421087" cy="301137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0F1217B4-D7B6-07DD-F30B-9ECC25FAF39D}"/>
              </a:ext>
            </a:extLst>
          </p:cNvPr>
          <p:cNvSpPr/>
          <p:nvPr/>
        </p:nvSpPr>
        <p:spPr>
          <a:xfrm>
            <a:off x="8423369" y="4101765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464646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9881E0-8F09-84A4-E226-9675A58CDE60}"/>
              </a:ext>
            </a:extLst>
          </p:cNvPr>
          <p:cNvSpPr txBox="1"/>
          <p:nvPr/>
        </p:nvSpPr>
        <p:spPr>
          <a:xfrm>
            <a:off x="8482667" y="36028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r-BE" sz="2000" b="1" dirty="0">
                <a:solidFill>
                  <a:srgbClr val="464646"/>
                </a:solidFill>
              </a:rPr>
              <a:t>Least / </a:t>
            </a:r>
            <a:r>
              <a:rPr lang="fr-BE" sz="2000" b="1" dirty="0" err="1">
                <a:solidFill>
                  <a:srgbClr val="464646"/>
                </a:solidFill>
              </a:rPr>
              <a:t>Negative</a:t>
            </a:r>
            <a:r>
              <a:rPr lang="fr-BE" sz="2000" b="1" dirty="0">
                <a:solidFill>
                  <a:srgbClr val="464646"/>
                </a:solidFill>
              </a:rPr>
              <a:t> Influence</a:t>
            </a:r>
            <a:endParaRPr lang="en-US" sz="2000" b="1" noProof="0" dirty="0">
              <a:solidFill>
                <a:srgbClr val="464646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02932-A3DD-CD53-AD5A-B9424BB43D98}"/>
              </a:ext>
            </a:extLst>
          </p:cNvPr>
          <p:cNvSpPr txBox="1"/>
          <p:nvPr/>
        </p:nvSpPr>
        <p:spPr>
          <a:xfrm>
            <a:off x="8549004" y="4300791"/>
            <a:ext cx="32291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 err="1">
                <a:solidFill>
                  <a:srgbClr val="464646"/>
                </a:solidFill>
              </a:rPr>
              <a:t>monthlyCost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hasBalcony</a:t>
            </a:r>
            <a:r>
              <a:rPr lang="en-US" sz="1600" noProof="0" dirty="0">
                <a:solidFill>
                  <a:srgbClr val="464646"/>
                </a:solidFill>
              </a:rPr>
              <a:t>, </a:t>
            </a:r>
            <a:r>
              <a:rPr lang="en-US" sz="1600" noProof="0" dirty="0" err="1">
                <a:solidFill>
                  <a:srgbClr val="464646"/>
                </a:solidFill>
              </a:rPr>
              <a:t>accessibleDisabledPeople</a:t>
            </a:r>
            <a:r>
              <a:rPr lang="en-US" sz="1600" noProof="0" dirty="0">
                <a:solidFill>
                  <a:srgbClr val="464646"/>
                </a:solidFill>
              </a:rPr>
              <a:t> show low or negative correlation.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These may lack clear market impact or be inconsistently reported.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464646"/>
                </a:solidFill>
              </a:rPr>
              <a:t>Consider dropping or transforming them in modeling.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E46A548-A3D1-F87D-F07F-64556811E48D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213100" y="4300791"/>
            <a:ext cx="5210269" cy="638262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0648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043A8-7061-6640-A826-B8B11DE03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186944E-3E97-E5C7-523A-7E61A76870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141957"/>
            <a:ext cx="11231562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2.8 How many qualitative (categorical) </a:t>
            </a:r>
            <a:br>
              <a:rPr lang="en-US" sz="2400" dirty="0">
                <a:solidFill>
                  <a:schemeClr val="accent2"/>
                </a:solidFill>
                <a:latin typeface="+mn-lt"/>
              </a:rPr>
            </a:br>
            <a:r>
              <a:rPr lang="en-US" sz="2400" dirty="0">
                <a:solidFill>
                  <a:schemeClr val="accent2"/>
                </a:solidFill>
                <a:latin typeface="+mn-lt"/>
              </a:rPr>
              <a:t>       and quantitative (numerical) variables are there?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B9D1A535-ABB2-4119-118F-A684CA63C842}"/>
              </a:ext>
            </a:extLst>
          </p:cNvPr>
          <p:cNvSpPr/>
          <p:nvPr/>
        </p:nvSpPr>
        <p:spPr>
          <a:xfrm>
            <a:off x="480219" y="1057783"/>
            <a:ext cx="5333042" cy="223575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0B7AD6-1505-2697-25C2-00935D603719}"/>
              </a:ext>
            </a:extLst>
          </p:cNvPr>
          <p:cNvSpPr txBox="1"/>
          <p:nvPr/>
        </p:nvSpPr>
        <p:spPr>
          <a:xfrm>
            <a:off x="809515" y="1350738"/>
            <a:ext cx="4710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Quantitative variables</a:t>
            </a:r>
            <a:r>
              <a:rPr lang="en-US" sz="1600" dirty="0">
                <a:solidFill>
                  <a:schemeClr val="tx2"/>
                </a:solidFill>
              </a:rPr>
              <a:t> are numerical and can be used in mathematical operations, plots, and statistical summaries.</a:t>
            </a:r>
          </a:p>
          <a:p>
            <a:r>
              <a:rPr lang="en-US" sz="1600" dirty="0">
                <a:solidFill>
                  <a:schemeClr val="tx2"/>
                </a:solidFill>
              </a:rPr>
              <a:t>- </a:t>
            </a:r>
            <a:r>
              <a:rPr lang="en-US" sz="1600" b="1" dirty="0">
                <a:solidFill>
                  <a:schemeClr val="tx2"/>
                </a:solidFill>
              </a:rPr>
              <a:t>Qualitative variables</a:t>
            </a:r>
            <a:r>
              <a:rPr lang="en-US" sz="1600" dirty="0">
                <a:solidFill>
                  <a:schemeClr val="tx2"/>
                </a:solidFill>
              </a:rPr>
              <a:t> (also called categorical) describe categories or labels and often require encoding or grouping before use in machine learning.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317415-A973-FB55-007D-D50A3E8C3F0B}"/>
              </a:ext>
            </a:extLst>
          </p:cNvPr>
          <p:cNvSpPr txBox="1"/>
          <p:nvPr/>
        </p:nvSpPr>
        <p:spPr>
          <a:xfrm>
            <a:off x="6142557" y="1061680"/>
            <a:ext cx="556922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/>
              <a:t>Quantitative variables </a:t>
            </a:r>
            <a:r>
              <a:rPr lang="fr-BE" sz="1600" dirty="0"/>
              <a:t>(</a:t>
            </a:r>
            <a:r>
              <a:rPr lang="fr-BE" sz="1600" dirty="0" err="1"/>
              <a:t>numerical</a:t>
            </a:r>
            <a:r>
              <a:rPr lang="fr-BE" sz="1600" dirty="0"/>
              <a:t>):['</a:t>
            </a:r>
            <a:r>
              <a:rPr lang="fr-BE" sz="1600" dirty="0" err="1"/>
              <a:t>Unnamed</a:t>
            </a:r>
            <a:r>
              <a:rPr lang="fr-BE" sz="1600" dirty="0"/>
              <a:t>: 0', 'id', '</a:t>
            </a:r>
            <a:r>
              <a:rPr lang="fr-BE" sz="1600" dirty="0" err="1"/>
              <a:t>bedroomCount</a:t>
            </a:r>
            <a:r>
              <a:rPr lang="fr-BE" sz="1600" dirty="0"/>
              <a:t>', '</a:t>
            </a:r>
            <a:r>
              <a:rPr lang="fr-BE" sz="1600" dirty="0" err="1"/>
              <a:t>bathroomCount</a:t>
            </a:r>
            <a:r>
              <a:rPr lang="fr-BE" sz="1600" dirty="0"/>
              <a:t>', '</a:t>
            </a:r>
            <a:r>
              <a:rPr lang="fr-BE" sz="1600" dirty="0" err="1"/>
              <a:t>postCode</a:t>
            </a:r>
            <a:r>
              <a:rPr lang="fr-BE" sz="1600" dirty="0"/>
              <a:t>', '</a:t>
            </a:r>
            <a:r>
              <a:rPr lang="fr-BE" sz="1600" dirty="0" err="1"/>
              <a:t>habitableSurface</a:t>
            </a:r>
            <a:r>
              <a:rPr lang="fr-BE" sz="1600" dirty="0"/>
              <a:t>', '</a:t>
            </a:r>
            <a:r>
              <a:rPr lang="fr-BE" sz="1600" dirty="0" err="1"/>
              <a:t>buildingConstructionYear</a:t>
            </a:r>
            <a:r>
              <a:rPr lang="fr-BE" sz="1600" dirty="0"/>
              <a:t>', '</a:t>
            </a:r>
            <a:r>
              <a:rPr lang="fr-BE" sz="1600" dirty="0" err="1"/>
              <a:t>facedeCount</a:t>
            </a:r>
            <a:r>
              <a:rPr lang="fr-BE" sz="1600" dirty="0"/>
              <a:t>', '</a:t>
            </a:r>
            <a:r>
              <a:rPr lang="fr-BE" sz="1600" dirty="0" err="1"/>
              <a:t>toiletCount</a:t>
            </a:r>
            <a:r>
              <a:rPr lang="fr-BE" sz="1600" dirty="0"/>
              <a:t>', '</a:t>
            </a:r>
            <a:r>
              <a:rPr lang="fr-BE" sz="1600" dirty="0" err="1"/>
              <a:t>price</a:t>
            </a:r>
            <a:r>
              <a:rPr lang="fr-BE" sz="1600" dirty="0"/>
              <a:t>’]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600" b="1" dirty="0">
                <a:solidFill>
                  <a:srgbClr val="0070C0"/>
                </a:solidFill>
              </a:rPr>
              <a:t>Qualitative variables </a:t>
            </a:r>
            <a:r>
              <a:rPr lang="fr-BE" sz="1600" dirty="0">
                <a:solidFill>
                  <a:srgbClr val="0070C0"/>
                </a:solidFill>
              </a:rPr>
              <a:t>(</a:t>
            </a:r>
            <a:r>
              <a:rPr lang="fr-BE" sz="1600" dirty="0" err="1">
                <a:solidFill>
                  <a:srgbClr val="0070C0"/>
                </a:solidFill>
              </a:rPr>
              <a:t>categorical</a:t>
            </a:r>
            <a:r>
              <a:rPr lang="fr-BE" sz="1600" dirty="0">
                <a:solidFill>
                  <a:srgbClr val="0070C0"/>
                </a:solidFill>
              </a:rPr>
              <a:t>):['url', 'type', '</a:t>
            </a:r>
            <a:r>
              <a:rPr lang="fr-BE" sz="1600" dirty="0" err="1">
                <a:solidFill>
                  <a:srgbClr val="0070C0"/>
                </a:solidFill>
              </a:rPr>
              <a:t>subtype</a:t>
            </a:r>
            <a:r>
              <a:rPr lang="fr-BE" sz="1600" dirty="0">
                <a:solidFill>
                  <a:srgbClr val="0070C0"/>
                </a:solidFill>
              </a:rPr>
              <a:t>', 'province', '</a:t>
            </a:r>
            <a:r>
              <a:rPr lang="fr-BE" sz="1600" dirty="0" err="1">
                <a:solidFill>
                  <a:srgbClr val="0070C0"/>
                </a:solidFill>
              </a:rPr>
              <a:t>locality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buildingCondition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floodZoneType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heatingType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kitchenType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hasLivingRoom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hasTerrace</a:t>
            </a:r>
            <a:r>
              <a:rPr lang="fr-BE" sz="1600" dirty="0">
                <a:solidFill>
                  <a:srgbClr val="0070C0"/>
                </a:solidFill>
              </a:rPr>
              <a:t>', '</a:t>
            </a:r>
            <a:r>
              <a:rPr lang="fr-BE" sz="1600" dirty="0" err="1">
                <a:solidFill>
                  <a:srgbClr val="0070C0"/>
                </a:solidFill>
              </a:rPr>
              <a:t>epcScore</a:t>
            </a:r>
            <a:r>
              <a:rPr lang="fr-BE" sz="1600" dirty="0">
                <a:solidFill>
                  <a:srgbClr val="0070C0"/>
                </a:solidFill>
              </a:rPr>
              <a:t>']</a:t>
            </a: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99C78694-5757-010F-B608-6AE8379B02CE}"/>
              </a:ext>
            </a:extLst>
          </p:cNvPr>
          <p:cNvSpPr/>
          <p:nvPr/>
        </p:nvSpPr>
        <p:spPr>
          <a:xfrm>
            <a:off x="480218" y="3564467"/>
            <a:ext cx="11075461" cy="2593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A8474DD-F646-F849-AFCC-B23F4890C076}"/>
              </a:ext>
            </a:extLst>
          </p:cNvPr>
          <p:cNvSpPr/>
          <p:nvPr/>
        </p:nvSpPr>
        <p:spPr>
          <a:xfrm>
            <a:off x="480218" y="4155920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3BB7A-D5F2-4C5D-47A8-DEE6D176FCA6}"/>
              </a:ext>
            </a:extLst>
          </p:cNvPr>
          <p:cNvSpPr txBox="1"/>
          <p:nvPr/>
        </p:nvSpPr>
        <p:spPr>
          <a:xfrm>
            <a:off x="809515" y="36601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Variable Types Identified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EA831C-B8A4-07DF-F332-9473F0749865}"/>
              </a:ext>
            </a:extLst>
          </p:cNvPr>
          <p:cNvSpPr txBox="1"/>
          <p:nvPr/>
        </p:nvSpPr>
        <p:spPr>
          <a:xfrm>
            <a:off x="748922" y="4426854"/>
            <a:ext cx="103273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0" dirty="0">
                <a:solidFill>
                  <a:schemeClr val="tx2"/>
                </a:solidFill>
              </a:rPr>
              <a:t>The cleaned dataset includes a mix of quantitative (numerical) and qualitative (categorical) variables.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chemeClr val="tx2"/>
                </a:solidFill>
              </a:rPr>
              <a:t>Numerical features </a:t>
            </a:r>
            <a:r>
              <a:rPr lang="en-US" noProof="0" dirty="0">
                <a:solidFill>
                  <a:schemeClr val="tx2"/>
                </a:solidFill>
              </a:rPr>
              <a:t>(e.g. price, bedroomCount, </a:t>
            </a:r>
            <a:r>
              <a:rPr lang="en-US" noProof="0" dirty="0" err="1">
                <a:solidFill>
                  <a:schemeClr val="tx2"/>
                </a:solidFill>
              </a:rPr>
              <a:t>habitableSurface</a:t>
            </a:r>
            <a:r>
              <a:rPr lang="en-US" noProof="0" dirty="0">
                <a:solidFill>
                  <a:schemeClr val="tx2"/>
                </a:solidFill>
              </a:rPr>
              <a:t>) </a:t>
            </a:r>
            <a:r>
              <a:rPr lang="en-US" b="1" noProof="0" dirty="0">
                <a:solidFill>
                  <a:srgbClr val="464646"/>
                </a:solidFill>
              </a:rPr>
              <a:t>are ready for statistical analysis </a:t>
            </a:r>
            <a:r>
              <a:rPr lang="en-US" noProof="0" dirty="0">
                <a:solidFill>
                  <a:schemeClr val="tx2"/>
                </a:solidFill>
              </a:rPr>
              <a:t>and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noProof="0" dirty="0">
                <a:solidFill>
                  <a:srgbClr val="0070C0"/>
                </a:solidFill>
              </a:rPr>
              <a:t>Categorical features </a:t>
            </a:r>
            <a:r>
              <a:rPr lang="en-US" noProof="0" dirty="0">
                <a:solidFill>
                  <a:srgbClr val="0070C0"/>
                </a:solidFill>
              </a:rPr>
              <a:t>(e.g. type, province, </a:t>
            </a:r>
            <a:r>
              <a:rPr lang="en-US" noProof="0" dirty="0" err="1">
                <a:solidFill>
                  <a:srgbClr val="0070C0"/>
                </a:solidFill>
              </a:rPr>
              <a:t>heatingType</a:t>
            </a:r>
            <a:r>
              <a:rPr lang="en-US" noProof="0" dirty="0">
                <a:solidFill>
                  <a:srgbClr val="0070C0"/>
                </a:solidFill>
              </a:rPr>
              <a:t>) </a:t>
            </a:r>
            <a:r>
              <a:rPr lang="en-US" b="1" noProof="0" dirty="0">
                <a:solidFill>
                  <a:srgbClr val="0070C0"/>
                </a:solidFill>
              </a:rPr>
              <a:t>will require encoding </a:t>
            </a:r>
            <a:r>
              <a:rPr lang="en-US" noProof="0" dirty="0">
                <a:solidFill>
                  <a:srgbClr val="0070C0"/>
                </a:solidFill>
              </a:rPr>
              <a:t>or </a:t>
            </a:r>
            <a:r>
              <a:rPr lang="en-US" b="1" noProof="0" dirty="0">
                <a:solidFill>
                  <a:srgbClr val="0070C0"/>
                </a:solidFill>
              </a:rPr>
              <a:t>grouping </a:t>
            </a:r>
            <a:r>
              <a:rPr lang="en-US" noProof="0" dirty="0">
                <a:solidFill>
                  <a:srgbClr val="0070C0"/>
                </a:solidFill>
              </a:rPr>
              <a:t>before </a:t>
            </a:r>
            <a:r>
              <a:rPr lang="en-US" b="1" noProof="0" dirty="0">
                <a:solidFill>
                  <a:srgbClr val="0070C0"/>
                </a:solidFill>
              </a:rPr>
              <a:t>use in machine learning </a:t>
            </a:r>
            <a:r>
              <a:rPr lang="en-US" noProof="0" dirty="0">
                <a:solidFill>
                  <a:srgbClr val="0070C0"/>
                </a:solidFill>
              </a:rPr>
              <a:t>models.</a:t>
            </a:r>
          </a:p>
        </p:txBody>
      </p:sp>
    </p:spTree>
    <p:extLst>
      <p:ext uri="{BB962C8B-B14F-4D97-AF65-F5344CB8AC3E}">
        <p14:creationId xmlns:p14="http://schemas.microsoft.com/office/powerpoint/2010/main" val="15765222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DC4D3-9636-3110-F736-E1E580244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E282CCA-9C29-6D61-5379-9F9BB7169A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26875" y="17122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2.9 How would you transform categorical values into numeric ones? </a:t>
            </a:r>
            <a:endParaRPr lang="en-US" sz="2400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9" name="Rounded Rectangle">
            <a:extLst>
              <a:ext uri="{FF2B5EF4-FFF2-40B4-BE49-F238E27FC236}">
                <a16:creationId xmlns:a16="http://schemas.microsoft.com/office/drawing/2014/main" id="{4814F973-B24A-3ADA-8926-D40600C253D7}"/>
              </a:ext>
            </a:extLst>
          </p:cNvPr>
          <p:cNvSpPr/>
          <p:nvPr/>
        </p:nvSpPr>
        <p:spPr>
          <a:xfrm>
            <a:off x="480218" y="619248"/>
            <a:ext cx="11075461" cy="1866375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267B039F-4A49-58DB-B8C8-4111AF5758CB}"/>
              </a:ext>
            </a:extLst>
          </p:cNvPr>
          <p:cNvSpPr/>
          <p:nvPr/>
        </p:nvSpPr>
        <p:spPr>
          <a:xfrm>
            <a:off x="526875" y="1104162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C6C229-6DF5-8078-1147-6FA463FFBA6C}"/>
              </a:ext>
            </a:extLst>
          </p:cNvPr>
          <p:cNvSpPr txBox="1"/>
          <p:nvPr/>
        </p:nvSpPr>
        <p:spPr>
          <a:xfrm>
            <a:off x="809515" y="72929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Apply pre-processing pipeline (scikit-learn library)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3B44E-43D0-D4BB-EE39-B379B3FD1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15" y="1199834"/>
            <a:ext cx="10420476" cy="1224507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C726B5CB-B027-F6E3-652F-A90DE9B862E6}"/>
              </a:ext>
            </a:extLst>
          </p:cNvPr>
          <p:cNvSpPr/>
          <p:nvPr/>
        </p:nvSpPr>
        <p:spPr>
          <a:xfrm>
            <a:off x="481332" y="2595670"/>
            <a:ext cx="11075461" cy="213605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Line">
            <a:extLst>
              <a:ext uri="{FF2B5EF4-FFF2-40B4-BE49-F238E27FC236}">
                <a16:creationId xmlns:a16="http://schemas.microsoft.com/office/drawing/2014/main" id="{DF1736B8-9AEA-23D8-248A-5CE09C4ADF17}"/>
              </a:ext>
            </a:extLst>
          </p:cNvPr>
          <p:cNvSpPr/>
          <p:nvPr/>
        </p:nvSpPr>
        <p:spPr>
          <a:xfrm>
            <a:off x="481332" y="3074657"/>
            <a:ext cx="11028804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57742-0A54-17E1-8408-CA24701E7636}"/>
              </a:ext>
            </a:extLst>
          </p:cNvPr>
          <p:cNvSpPr txBox="1"/>
          <p:nvPr/>
        </p:nvSpPr>
        <p:spPr>
          <a:xfrm>
            <a:off x="810629" y="2691342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Explanation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E788B-633E-694D-A74C-43EE6EB90274}"/>
              </a:ext>
            </a:extLst>
          </p:cNvPr>
          <p:cNvSpPr txBox="1"/>
          <p:nvPr/>
        </p:nvSpPr>
        <p:spPr>
          <a:xfrm>
            <a:off x="821489" y="3259237"/>
            <a:ext cx="1043957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Numerical features</a:t>
            </a:r>
            <a:r>
              <a:rPr lang="en-US" sz="1600" dirty="0">
                <a:solidFill>
                  <a:srgbClr val="0070C0"/>
                </a:solidFill>
              </a:rPr>
              <a:t> are imputed </a:t>
            </a:r>
            <a:r>
              <a:rPr lang="en-US" sz="1600" dirty="0">
                <a:solidFill>
                  <a:schemeClr val="tx2"/>
                </a:solidFill>
              </a:rPr>
              <a:t>using the </a:t>
            </a:r>
            <a:r>
              <a:rPr lang="en-US" sz="1600" b="1" dirty="0">
                <a:solidFill>
                  <a:srgbClr val="0070C0"/>
                </a:solidFill>
              </a:rPr>
              <a:t>median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to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b="1" dirty="0">
                <a:solidFill>
                  <a:srgbClr val="0070C0"/>
                </a:solidFill>
              </a:rPr>
              <a:t>handle missing values</a:t>
            </a:r>
            <a:r>
              <a:rPr lang="en-US" sz="1600" dirty="0">
                <a:solidFill>
                  <a:schemeClr val="tx2"/>
                </a:solidFill>
              </a:rPr>
              <a:t>.</a:t>
            </a:r>
            <a:endParaRPr lang="en-US" sz="1600" b="1" noProof="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noProof="0" dirty="0">
                <a:solidFill>
                  <a:schemeClr val="accent2"/>
                </a:solidFill>
              </a:rPr>
              <a:t>Categorical features </a:t>
            </a:r>
            <a:r>
              <a:rPr lang="en-US" sz="1600" noProof="0" dirty="0">
                <a:solidFill>
                  <a:schemeClr val="tx2"/>
                </a:solidFill>
              </a:rPr>
              <a:t>are transformed using </a:t>
            </a:r>
            <a:r>
              <a:rPr lang="en-US" sz="1600" b="1" noProof="0" dirty="0" err="1">
                <a:solidFill>
                  <a:schemeClr val="accent2"/>
                </a:solidFill>
              </a:rPr>
              <a:t>OneHotEncode</a:t>
            </a:r>
            <a:r>
              <a:rPr lang="en-US" sz="1600" noProof="0" dirty="0" err="1">
                <a:solidFill>
                  <a:schemeClr val="accent2"/>
                </a:solidFill>
              </a:rPr>
              <a:t>r</a:t>
            </a:r>
            <a:r>
              <a:rPr lang="en-US" sz="1600" noProof="0" dirty="0">
                <a:solidFill>
                  <a:schemeClr val="tx2"/>
                </a:solidFill>
              </a:rPr>
              <a:t>, which </a:t>
            </a:r>
            <a:r>
              <a:rPr lang="en-US" sz="1600" b="1" noProof="0" dirty="0">
                <a:solidFill>
                  <a:schemeClr val="accent2"/>
                </a:solidFill>
              </a:rPr>
              <a:t>converts each category </a:t>
            </a:r>
            <a:r>
              <a:rPr lang="en-US" sz="1600" b="1" noProof="0" dirty="0">
                <a:solidFill>
                  <a:schemeClr val="accent1"/>
                </a:solidFill>
              </a:rPr>
              <a:t>into</a:t>
            </a:r>
            <a:r>
              <a:rPr lang="en-US" sz="1600" b="1" noProof="0" dirty="0">
                <a:solidFill>
                  <a:schemeClr val="accent2"/>
                </a:solidFill>
              </a:rPr>
              <a:t> binary columns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Unknown categories are safely ignored (</a:t>
            </a:r>
            <a:r>
              <a:rPr lang="en-US" sz="1600" noProof="0" dirty="0" err="1">
                <a:solidFill>
                  <a:schemeClr val="tx2"/>
                </a:solidFill>
              </a:rPr>
              <a:t>handle_unknown</a:t>
            </a:r>
            <a:r>
              <a:rPr lang="en-US" sz="1600" noProof="0" dirty="0">
                <a:solidFill>
                  <a:schemeClr val="tx2"/>
                </a:solidFill>
              </a:rPr>
              <a:t>="ignore").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The </a:t>
            </a:r>
            <a:r>
              <a:rPr lang="en-US" sz="1600" b="1" noProof="0" dirty="0" err="1">
                <a:solidFill>
                  <a:schemeClr val="tx2"/>
                </a:solidFill>
              </a:rPr>
              <a:t>ColumnTransformer</a:t>
            </a:r>
            <a:r>
              <a:rPr lang="en-US" sz="1600" noProof="0" dirty="0">
                <a:solidFill>
                  <a:schemeClr val="tx2"/>
                </a:solidFill>
              </a:rPr>
              <a:t> keeps everything organized in </a:t>
            </a:r>
            <a:r>
              <a:rPr lang="en-US" sz="1600" b="1" noProof="0" dirty="0">
                <a:solidFill>
                  <a:schemeClr val="tx2"/>
                </a:solidFill>
              </a:rPr>
              <a:t>a single preprocessing pipeline</a:t>
            </a:r>
            <a:r>
              <a:rPr lang="en-US" sz="1600" noProof="0" dirty="0">
                <a:solidFill>
                  <a:schemeClr val="tx2"/>
                </a:solidFill>
              </a:rPr>
              <a:t>, ready to be integrated into a </a:t>
            </a:r>
            <a:r>
              <a:rPr lang="en-US" sz="1600" b="1" noProof="0" dirty="0">
                <a:solidFill>
                  <a:schemeClr val="tx2"/>
                </a:solidFill>
              </a:rPr>
              <a:t>machine learning model</a:t>
            </a:r>
            <a:r>
              <a:rPr lang="en-US" sz="1600" noProof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6E3AAB-60EC-5419-3F61-F496069A1C78}"/>
              </a:ext>
            </a:extLst>
          </p:cNvPr>
          <p:cNvSpPr/>
          <p:nvPr/>
        </p:nvSpPr>
        <p:spPr>
          <a:xfrm>
            <a:off x="480218" y="4875794"/>
            <a:ext cx="11075461" cy="136295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ADF9281-DF28-3CA1-D3CF-07B1A10E6099}"/>
              </a:ext>
            </a:extLst>
          </p:cNvPr>
          <p:cNvSpPr/>
          <p:nvPr/>
        </p:nvSpPr>
        <p:spPr>
          <a:xfrm>
            <a:off x="480217" y="5354780"/>
            <a:ext cx="1107546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A19DC-94D2-A372-110F-6A9785A6B6AB}"/>
              </a:ext>
            </a:extLst>
          </p:cNvPr>
          <p:cNvSpPr txBox="1"/>
          <p:nvPr/>
        </p:nvSpPr>
        <p:spPr>
          <a:xfrm>
            <a:off x="809515" y="4971465"/>
            <a:ext cx="79958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2228A98-67C2-32D5-EB10-5D8792DF21F3}"/>
              </a:ext>
            </a:extLst>
          </p:cNvPr>
          <p:cNvSpPr txBox="1"/>
          <p:nvPr/>
        </p:nvSpPr>
        <p:spPr>
          <a:xfrm>
            <a:off x="820375" y="5539360"/>
            <a:ext cx="104395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→ All data (numerical + categorical) </a:t>
            </a:r>
            <a:r>
              <a:rPr lang="en-US" sz="1600" b="1" dirty="0">
                <a:solidFill>
                  <a:schemeClr val="tx2"/>
                </a:solidFill>
              </a:rPr>
              <a:t>becomes fully numeric </a:t>
            </a:r>
            <a:r>
              <a:rPr lang="en-US" sz="1600" dirty="0">
                <a:solidFill>
                  <a:schemeClr val="tx2"/>
                </a:solidFill>
              </a:rPr>
              <a:t>and model-compatible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→ This pipeline is robust, reusable, and ensures clean preprocessing for training</a:t>
            </a:r>
            <a:endParaRPr lang="en-US" sz="1600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59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BB86-DB94-9409-E933-2E3048D76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9C1B25F-77A5-0FA5-E741-2B7F790243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64488"/>
            <a:ext cx="112315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+mn-lt"/>
              </a:rPr>
              <a:t>2.2 FEATURE IMPORTANCE &amp; </a:t>
            </a:r>
            <a:r>
              <a:rPr lang="en-US" sz="2000" u="sng" dirty="0">
                <a:solidFill>
                  <a:schemeClr val="accent2"/>
                </a:solidFill>
                <a:latin typeface="+mn-lt"/>
              </a:rPr>
              <a:t>CORRELATION ANALYSIS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USING </a:t>
            </a:r>
            <a:r>
              <a:rPr lang="en-US" sz="2000" u="sng" dirty="0">
                <a:solidFill>
                  <a:schemeClr val="accent2"/>
                </a:solidFill>
                <a:latin typeface="+mn-lt"/>
              </a:rPr>
              <a:t>RANDOM FOREST </a:t>
            </a:r>
            <a:r>
              <a:rPr lang="en-US" sz="2000" dirty="0">
                <a:solidFill>
                  <a:schemeClr val="accent2"/>
                </a:solidFill>
                <a:latin typeface="+mn-lt"/>
              </a:rPr>
              <a:t>AND </a:t>
            </a:r>
            <a:r>
              <a:rPr lang="en-US" sz="2000" u="sng" dirty="0">
                <a:solidFill>
                  <a:schemeClr val="accent2"/>
                </a:solidFill>
                <a:latin typeface="+mn-lt"/>
              </a:rPr>
              <a:t>LASSO REGRESSION</a:t>
            </a:r>
            <a:endParaRPr lang="en-US" sz="2000" u="sng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A6FD31D1-EFAB-4DB2-9AE3-8C258854CD8A}"/>
              </a:ext>
            </a:extLst>
          </p:cNvPr>
          <p:cNvSpPr/>
          <p:nvPr/>
        </p:nvSpPr>
        <p:spPr>
          <a:xfrm>
            <a:off x="236406" y="5820512"/>
            <a:ext cx="11665326" cy="45779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D3AA2-2283-767B-1ECF-85067B0C0954}"/>
              </a:ext>
            </a:extLst>
          </p:cNvPr>
          <p:cNvSpPr txBox="1"/>
          <p:nvPr/>
        </p:nvSpPr>
        <p:spPr>
          <a:xfrm>
            <a:off x="290269" y="5933149"/>
            <a:ext cx="114215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noProof="0" dirty="0">
                <a:solidFill>
                  <a:schemeClr val="tx2"/>
                </a:solidFill>
              </a:rPr>
              <a:t>Differences in feature ranking reflect how each model processes variable types, captures relationships, and applies regularization or interaction effects.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BFB2B-1872-7278-F685-FCD4E7A6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9" y="795351"/>
            <a:ext cx="6084681" cy="4863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64920A-1C05-170B-79F2-D48CA9CA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802164"/>
            <a:ext cx="5991922" cy="47840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E38E80-8355-4572-141E-4D0C5A4AF3AE}"/>
              </a:ext>
            </a:extLst>
          </p:cNvPr>
          <p:cNvSpPr/>
          <p:nvPr/>
        </p:nvSpPr>
        <p:spPr>
          <a:xfrm>
            <a:off x="406401" y="1155544"/>
            <a:ext cx="5562600" cy="312751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9157D7-03D3-0857-05C1-0459A8C540D7}"/>
              </a:ext>
            </a:extLst>
          </p:cNvPr>
          <p:cNvSpPr/>
          <p:nvPr/>
        </p:nvSpPr>
        <p:spPr>
          <a:xfrm>
            <a:off x="402167" y="1574793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47E3BA-CF1E-4FCA-540D-FFD96A86E136}"/>
              </a:ext>
            </a:extLst>
          </p:cNvPr>
          <p:cNvSpPr/>
          <p:nvPr/>
        </p:nvSpPr>
        <p:spPr>
          <a:xfrm>
            <a:off x="402167" y="1952447"/>
            <a:ext cx="3581400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823BD9-52E3-F3B4-9935-131C01865BF7}"/>
              </a:ext>
            </a:extLst>
          </p:cNvPr>
          <p:cNvSpPr/>
          <p:nvPr/>
        </p:nvSpPr>
        <p:spPr>
          <a:xfrm>
            <a:off x="6578598" y="1703909"/>
            <a:ext cx="3797301" cy="143641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ED8975-1178-E8FD-E9A4-EFAB2B46535C}"/>
              </a:ext>
            </a:extLst>
          </p:cNvPr>
          <p:cNvSpPr/>
          <p:nvPr/>
        </p:nvSpPr>
        <p:spPr>
          <a:xfrm>
            <a:off x="6578599" y="1965392"/>
            <a:ext cx="3797299" cy="143640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196E21-16A8-031A-4C9F-B7F5F35A774D}"/>
              </a:ext>
            </a:extLst>
          </p:cNvPr>
          <p:cNvSpPr/>
          <p:nvPr/>
        </p:nvSpPr>
        <p:spPr>
          <a:xfrm>
            <a:off x="6578600" y="2239190"/>
            <a:ext cx="3797300" cy="371718"/>
          </a:xfrm>
          <a:prstGeom prst="rect">
            <a:avLst/>
          </a:prstGeom>
          <a:noFill/>
          <a:ln w="28575">
            <a:solidFill>
              <a:srgbClr val="F94F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B2A07F1-F8E9-1F38-FA4A-F02F0878F8B4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971869" y="1536700"/>
            <a:ext cx="912464" cy="876724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1CA04D-ACBF-A4B3-972D-6375B7AB8057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2225783" y="2156777"/>
            <a:ext cx="500013" cy="872173"/>
          </a:xfrm>
          <a:prstGeom prst="line">
            <a:avLst/>
          </a:prstGeom>
          <a:ln w="19050" cap="flat" cmpd="sng" algn="ctr">
            <a:solidFill>
              <a:srgbClr val="D7328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E534FD4-F831-D0A1-BDDB-35BD30EAEA00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9706021" y="2569633"/>
            <a:ext cx="128682" cy="480838"/>
          </a:xfrm>
          <a:prstGeom prst="line">
            <a:avLst/>
          </a:prstGeom>
          <a:ln w="19050" cap="flat" cmpd="sng" algn="ctr">
            <a:solidFill>
              <a:srgbClr val="F94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01CDC8-4D58-AE42-620A-4452C8C11AA9}"/>
              </a:ext>
            </a:extLst>
          </p:cNvPr>
          <p:cNvGrpSpPr/>
          <p:nvPr/>
        </p:nvGrpSpPr>
        <p:grpSpPr>
          <a:xfrm>
            <a:off x="4038991" y="2413424"/>
            <a:ext cx="1873308" cy="1686560"/>
            <a:chOff x="13813367" y="2328741"/>
            <a:chExt cx="2311785" cy="1365568"/>
          </a:xfrm>
        </p:grpSpPr>
        <p:sp>
          <p:nvSpPr>
            <p:cNvPr id="31" name="Rounded Rectangle">
              <a:extLst>
                <a:ext uri="{FF2B5EF4-FFF2-40B4-BE49-F238E27FC236}">
                  <a16:creationId xmlns:a16="http://schemas.microsoft.com/office/drawing/2014/main" id="{592AE1BF-C3F2-9958-0BE3-64BE0C6BAABE}"/>
                </a:ext>
              </a:extLst>
            </p:cNvPr>
            <p:cNvSpPr/>
            <p:nvPr/>
          </p:nvSpPr>
          <p:spPr>
            <a:xfrm>
              <a:off x="13813367" y="2328741"/>
              <a:ext cx="2302469" cy="1365568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1BBFE3-F7A9-F4E6-370E-3437D91D4D63}"/>
                </a:ext>
              </a:extLst>
            </p:cNvPr>
            <p:cNvSpPr txBox="1"/>
            <p:nvPr/>
          </p:nvSpPr>
          <p:spPr>
            <a:xfrm>
              <a:off x="13822683" y="2455220"/>
              <a:ext cx="2302469" cy="1121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noProof="0" dirty="0">
                  <a:solidFill>
                    <a:schemeClr val="tx2"/>
                  </a:solidFill>
                </a:rPr>
                <a:t>Both models confirm that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habitable surface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bathroom count</a:t>
              </a:r>
              <a:r>
                <a:rPr lang="en-US" sz="1200" noProof="0" dirty="0">
                  <a:solidFill>
                    <a:schemeClr val="tx2"/>
                  </a:solidFill>
                </a:rPr>
                <a:t>, and </a:t>
              </a:r>
              <a:r>
                <a:rPr lang="en-US" sz="1200" b="1" noProof="0" dirty="0">
                  <a:solidFill>
                    <a:schemeClr val="accent1"/>
                  </a:solidFill>
                </a:rPr>
                <a:t>location variables</a:t>
              </a:r>
              <a:r>
                <a:rPr lang="en-US" sz="1200" b="1" noProof="0" dirty="0">
                  <a:solidFill>
                    <a:schemeClr val="accent2"/>
                  </a:solidFill>
                </a:rPr>
                <a:t>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Knokke-Heist, province Hainaut) are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strong predictors </a:t>
              </a:r>
              <a:r>
                <a:rPr lang="en-US" sz="1200" noProof="0" dirty="0">
                  <a:solidFill>
                    <a:schemeClr val="tx2"/>
                  </a:solidFill>
                </a:rPr>
                <a:t>of </a:t>
              </a:r>
              <a:r>
                <a:rPr lang="en-US" sz="1200" b="1" noProof="0" dirty="0">
                  <a:solidFill>
                    <a:srgbClr val="00B050"/>
                  </a:solidFill>
                </a:rPr>
                <a:t>price</a:t>
              </a:r>
              <a:r>
                <a:rPr lang="en-US" sz="1200" noProof="0" dirty="0">
                  <a:solidFill>
                    <a:schemeClr val="tx2"/>
                  </a:solidFill>
                </a:rPr>
                <a:t>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6B01167-7FAB-4388-55D4-8B28345BC379}"/>
              </a:ext>
            </a:extLst>
          </p:cNvPr>
          <p:cNvGrpSpPr/>
          <p:nvPr/>
        </p:nvGrpSpPr>
        <p:grpSpPr>
          <a:xfrm>
            <a:off x="8635611" y="3050471"/>
            <a:ext cx="2398183" cy="971006"/>
            <a:chOff x="9411841" y="2884016"/>
            <a:chExt cx="2398183" cy="971006"/>
          </a:xfrm>
        </p:grpSpPr>
        <p:sp>
          <p:nvSpPr>
            <p:cNvPr id="36" name="Rounded Rectangle">
              <a:extLst>
                <a:ext uri="{FF2B5EF4-FFF2-40B4-BE49-F238E27FC236}">
                  <a16:creationId xmlns:a16="http://schemas.microsoft.com/office/drawing/2014/main" id="{C0EE860C-1610-CBCF-06E9-F2729552E287}"/>
                </a:ext>
              </a:extLst>
            </p:cNvPr>
            <p:cNvSpPr/>
            <p:nvPr/>
          </p:nvSpPr>
          <p:spPr>
            <a:xfrm>
              <a:off x="9411841" y="2884016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784841C-6E3C-DAD0-C04A-28EC40C41D29}"/>
                </a:ext>
              </a:extLst>
            </p:cNvPr>
            <p:cNvSpPr txBox="1"/>
            <p:nvPr/>
          </p:nvSpPr>
          <p:spPr>
            <a:xfrm>
              <a:off x="9539204" y="2946509"/>
              <a:ext cx="217257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94F00"/>
                  </a:solidFill>
                </a:rPr>
                <a:t>Lasso Regression </a:t>
              </a:r>
              <a:r>
                <a:rPr lang="en-US" sz="1200" dirty="0">
                  <a:solidFill>
                    <a:schemeClr val="tx2"/>
                  </a:solidFill>
                </a:rPr>
                <a:t>focuses more on </a:t>
              </a:r>
              <a:r>
                <a:rPr lang="en-US" sz="1200" b="1" dirty="0">
                  <a:solidFill>
                    <a:srgbClr val="F94F00"/>
                  </a:solidFill>
                </a:rPr>
                <a:t>location granularity </a:t>
              </a:r>
              <a:r>
                <a:rPr lang="en-US" sz="1200" dirty="0">
                  <a:solidFill>
                    <a:schemeClr val="tx2"/>
                  </a:solidFill>
                </a:rPr>
                <a:t>and penalizes less informative features.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3C876E64-C988-F5F4-EC8A-0A0C9B8F78AB}"/>
              </a:ext>
            </a:extLst>
          </p:cNvPr>
          <p:cNvGrpSpPr/>
          <p:nvPr/>
        </p:nvGrpSpPr>
        <p:grpSpPr>
          <a:xfrm>
            <a:off x="1861693" y="3028951"/>
            <a:ext cx="1728206" cy="1458163"/>
            <a:chOff x="14375339" y="4113091"/>
            <a:chExt cx="2398183" cy="1007140"/>
          </a:xfrm>
        </p:grpSpPr>
        <p:sp>
          <p:nvSpPr>
            <p:cNvPr id="42" name="Rounded Rectangle">
              <a:extLst>
                <a:ext uri="{FF2B5EF4-FFF2-40B4-BE49-F238E27FC236}">
                  <a16:creationId xmlns:a16="http://schemas.microsoft.com/office/drawing/2014/main" id="{F60BC5A9-A235-A7EA-48B6-BD206DCF3A90}"/>
                </a:ext>
              </a:extLst>
            </p:cNvPr>
            <p:cNvSpPr/>
            <p:nvPr/>
          </p:nvSpPr>
          <p:spPr>
            <a:xfrm>
              <a:off x="14375339" y="4113091"/>
              <a:ext cx="2398183" cy="971006"/>
            </a:xfrm>
            <a:prstGeom prst="roundRect">
              <a:avLst>
                <a:gd name="adj" fmla="val 2568"/>
              </a:avLst>
            </a:prstGeom>
            <a:solidFill>
              <a:schemeClr val="bg1"/>
            </a:solidFill>
            <a:ln w="12700">
              <a:miter lim="400000"/>
            </a:ln>
            <a:effectLst>
              <a:outerShdw blurRad="952500" dist="444500" dir="5400000" rotWithShape="0">
                <a:srgbClr val="000000">
                  <a:alpha val="15000"/>
                </a:srgbClr>
              </a:outerShdw>
            </a:effectLst>
          </p:spPr>
          <p:txBody>
            <a:bodyPr lIns="0" tIns="0" rIns="0" bIns="0" anchor="ctr"/>
            <a:lstStyle/>
            <a:p>
              <a:pPr marL="0" marR="0" lvl="0" indent="0" algn="ctr" defTabSz="410766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 b="1">
                  <a:solidFill>
                    <a:srgbClr val="FFFFFF"/>
                  </a:solidFill>
                </a:defRPr>
              </a:pPr>
              <a:endPara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2A3783-2A0B-0C73-CC29-B80E69D550CE}"/>
                </a:ext>
              </a:extLst>
            </p:cNvPr>
            <p:cNvSpPr txBox="1"/>
            <p:nvPr/>
          </p:nvSpPr>
          <p:spPr>
            <a:xfrm>
              <a:off x="14375339" y="4199578"/>
              <a:ext cx="2351682" cy="9206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noProof="0" dirty="0">
                  <a:solidFill>
                    <a:srgbClr val="D73285"/>
                  </a:solidFill>
                </a:rPr>
                <a:t>Random Forest</a:t>
              </a:r>
              <a:r>
                <a:rPr lang="en-US" sz="1200" noProof="0" dirty="0">
                  <a:solidFill>
                    <a:schemeClr val="tx2"/>
                  </a:solidFill>
                </a:rPr>
                <a:t> emphasizes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nonlinear interactions </a:t>
              </a:r>
              <a:r>
                <a:rPr lang="en-US" sz="1200" noProof="0" dirty="0">
                  <a:solidFill>
                    <a:schemeClr val="tx2"/>
                  </a:solidFill>
                </a:rPr>
                <a:t>and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physical attributes </a:t>
              </a:r>
              <a:r>
                <a:rPr lang="en-US" sz="1200" noProof="0" dirty="0">
                  <a:solidFill>
                    <a:schemeClr val="tx2"/>
                  </a:solidFill>
                </a:rPr>
                <a:t>(e.g.,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building age</a:t>
              </a:r>
              <a:r>
                <a:rPr lang="en-US" sz="1200" noProof="0" dirty="0">
                  <a:solidFill>
                    <a:schemeClr val="tx2"/>
                  </a:solidFill>
                </a:rPr>
                <a:t>, </a:t>
              </a:r>
              <a:r>
                <a:rPr lang="en-US" sz="1200" b="1" noProof="0" dirty="0">
                  <a:solidFill>
                    <a:srgbClr val="D73285"/>
                  </a:solidFill>
                </a:rPr>
                <a:t>number of facades</a:t>
              </a:r>
              <a:r>
                <a:rPr lang="en-US" sz="1200" noProof="0" dirty="0">
                  <a:solidFill>
                    <a:schemeClr val="tx2"/>
                  </a:solidFill>
                </a:rPr>
                <a:t>).</a:t>
              </a:r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B3674AE-B075-0F72-EAE4-67E26C73C5CA}"/>
              </a:ext>
            </a:extLst>
          </p:cNvPr>
          <p:cNvSpPr/>
          <p:nvPr/>
        </p:nvSpPr>
        <p:spPr>
          <a:xfrm>
            <a:off x="6578598" y="1155544"/>
            <a:ext cx="5323134" cy="173776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E4F9195-53E3-A663-6E24-F1B94FD83437}"/>
              </a:ext>
            </a:extLst>
          </p:cNvPr>
          <p:cNvSpPr/>
          <p:nvPr/>
        </p:nvSpPr>
        <p:spPr>
          <a:xfrm>
            <a:off x="6578598" y="1573750"/>
            <a:ext cx="5323134" cy="10894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526A8CF-8A47-ABBD-C96F-15BFA4BD6264}"/>
              </a:ext>
            </a:extLst>
          </p:cNvPr>
          <p:cNvSpPr/>
          <p:nvPr/>
        </p:nvSpPr>
        <p:spPr>
          <a:xfrm>
            <a:off x="233045" y="2763133"/>
            <a:ext cx="1947122" cy="135473"/>
          </a:xfrm>
          <a:prstGeom prst="rect">
            <a:avLst/>
          </a:prstGeom>
          <a:noFill/>
          <a:ln w="28575">
            <a:solidFill>
              <a:srgbClr val="D7328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511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E6EFE8-782F-4CA3-4F1E-AC290642E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8" y="414402"/>
            <a:ext cx="662752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Previewing the Dataset with </a:t>
            </a:r>
            <a:r>
              <a:rPr kumimoji="0" lang="en-US" b="1" i="0" u="none" strike="noStrike" cap="none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df.head</a:t>
            </a:r>
            <a:r>
              <a:rPr kumimoji="0" lang="en-US" b="1" i="0" u="none" strike="noStrike" cap="none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latin typeface="+mn-lt"/>
              </a:rPr>
              <a:t>()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C2C832FB-03CE-072A-6F14-49D378A0D512}"/>
              </a:ext>
            </a:extLst>
          </p:cNvPr>
          <p:cNvSpPr/>
          <p:nvPr/>
        </p:nvSpPr>
        <p:spPr>
          <a:xfrm>
            <a:off x="423014" y="1142255"/>
            <a:ext cx="11216760" cy="228674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FB40A4-FF93-2D1A-FB2A-3903040EA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79" y="1282634"/>
            <a:ext cx="10525683" cy="2005985"/>
          </a:xfrm>
          <a:prstGeom prst="rect">
            <a:avLst/>
          </a:prstGeom>
        </p:spPr>
      </p:pic>
      <p:sp>
        <p:nvSpPr>
          <p:cNvPr id="4" name="Rounded Rectangle">
            <a:extLst>
              <a:ext uri="{FF2B5EF4-FFF2-40B4-BE49-F238E27FC236}">
                <a16:creationId xmlns:a16="http://schemas.microsoft.com/office/drawing/2014/main" id="{93471F90-C072-3CBB-43C8-42FB04A87B62}"/>
              </a:ext>
            </a:extLst>
          </p:cNvPr>
          <p:cNvSpPr/>
          <p:nvPr/>
        </p:nvSpPr>
        <p:spPr>
          <a:xfrm>
            <a:off x="423014" y="3590960"/>
            <a:ext cx="11216760" cy="269440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5A375B5-BCB9-651D-1FC0-BEF6D0A99FDC}"/>
              </a:ext>
            </a:extLst>
          </p:cNvPr>
          <p:cNvSpPr/>
          <p:nvPr/>
        </p:nvSpPr>
        <p:spPr>
          <a:xfrm>
            <a:off x="423014" y="4047820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F18A22-ACB1-A5E5-0745-A2D95522B5B0}"/>
              </a:ext>
            </a:extLst>
          </p:cNvPr>
          <p:cNvSpPr txBox="1"/>
          <p:nvPr/>
        </p:nvSpPr>
        <p:spPr>
          <a:xfrm>
            <a:off x="624920" y="362596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 from Dataset Preview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4C1F4-3FC6-EB67-7BB3-342520013142}"/>
              </a:ext>
            </a:extLst>
          </p:cNvPr>
          <p:cNvSpPr txBox="1"/>
          <p:nvPr/>
        </p:nvSpPr>
        <p:spPr>
          <a:xfrm>
            <a:off x="624920" y="4329233"/>
            <a:ext cx="55472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>
                <a:solidFill>
                  <a:schemeClr val="tx2"/>
                </a:solidFill>
              </a:rPr>
              <a:t>The dataset contains real estate listings with key features such 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property 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subtype,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number of bedrooms and bathrooms,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location (province, locality, postcode), and a unique listing URL.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CB934B-9AE6-3945-422D-66DAF3AABCC3}"/>
              </a:ext>
            </a:extLst>
          </p:cNvPr>
          <p:cNvSpPr txBox="1"/>
          <p:nvPr/>
        </p:nvSpPr>
        <p:spPr>
          <a:xfrm>
            <a:off x="6630734" y="4271613"/>
            <a:ext cx="47738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From the first 5 rows, we can observe: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A variety of property types (e.g., apartment, house, flat studio)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Listings are located in </a:t>
            </a:r>
            <a:r>
              <a:rPr lang="en-US" sz="1600" b="1" dirty="0">
                <a:solidFill>
                  <a:schemeClr val="tx2"/>
                </a:solidFill>
              </a:rPr>
              <a:t>Brussels</a:t>
            </a:r>
            <a:r>
              <a:rPr lang="en-US" sz="1600" dirty="0">
                <a:solidFill>
                  <a:schemeClr val="tx2"/>
                </a:solidFill>
              </a:rPr>
              <a:t>, specifically </a:t>
            </a:r>
            <a:r>
              <a:rPr lang="en-US" sz="1600" b="1" dirty="0" err="1">
                <a:solidFill>
                  <a:schemeClr val="tx2"/>
                </a:solidFill>
              </a:rPr>
              <a:t>Etterbeek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Bruxelles</a:t>
            </a: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</a:rPr>
              <a:t>Bedroom counts range from 1 to 4, and bathroom counts from 1 to 2</a:t>
            </a:r>
          </a:p>
        </p:txBody>
      </p:sp>
    </p:spTree>
    <p:extLst>
      <p:ext uri="{BB962C8B-B14F-4D97-AF65-F5344CB8AC3E}">
        <p14:creationId xmlns:p14="http://schemas.microsoft.com/office/powerpoint/2010/main" val="186815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E03BD-CD18-A575-B751-9EC14A84D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FFACEAE-188D-04A3-DDA7-C1BCC68EC0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6165" y="272383"/>
            <a:ext cx="11547420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200" dirty="0">
                <a:solidFill>
                  <a:schemeClr val="accent2"/>
                </a:solidFill>
                <a:latin typeface="+mn-lt"/>
              </a:rPr>
              <a:t>2.10 What is the percentage of missing values per column?</a:t>
            </a:r>
            <a:endParaRPr lang="en-US" sz="22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6B8CA85-ED62-D94B-6AA9-501CA0EF07D8}"/>
              </a:ext>
            </a:extLst>
          </p:cNvPr>
          <p:cNvSpPr/>
          <p:nvPr/>
        </p:nvSpPr>
        <p:spPr>
          <a:xfrm>
            <a:off x="7442200" y="777418"/>
            <a:ext cx="4310371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E1C41BFD-98DD-75B9-9542-755613C7A9B7}"/>
              </a:ext>
            </a:extLst>
          </p:cNvPr>
          <p:cNvSpPr/>
          <p:nvPr/>
        </p:nvSpPr>
        <p:spPr>
          <a:xfrm>
            <a:off x="7442201" y="1560503"/>
            <a:ext cx="42843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7CE28C-251C-51E0-CF74-AB97EA4774B7}"/>
              </a:ext>
            </a:extLst>
          </p:cNvPr>
          <p:cNvSpPr txBox="1"/>
          <p:nvPr/>
        </p:nvSpPr>
        <p:spPr>
          <a:xfrm>
            <a:off x="7625691" y="1004192"/>
            <a:ext cx="3395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Column Completeness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631C22-288B-9308-C574-9D64688DC3A0}"/>
              </a:ext>
            </a:extLst>
          </p:cNvPr>
          <p:cNvSpPr txBox="1"/>
          <p:nvPr/>
        </p:nvSpPr>
        <p:spPr>
          <a:xfrm>
            <a:off x="7625692" y="1832874"/>
            <a:ext cx="3978578" cy="4016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accent1"/>
                </a:solidFill>
              </a:rPr>
              <a:t>Several key variables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“price”, “bedroomCount”,”</a:t>
            </a:r>
            <a:r>
              <a:rPr lang="en-US" sz="1500" b="1" dirty="0" err="1">
                <a:solidFill>
                  <a:schemeClr val="accent1"/>
                </a:solidFill>
              </a:rPr>
              <a:t>habitableSurface</a:t>
            </a:r>
            <a:r>
              <a:rPr lang="en-US" sz="1500" b="1" dirty="0">
                <a:solidFill>
                  <a:schemeClr val="accent1"/>
                </a:solidFill>
              </a:rPr>
              <a:t>”, “</a:t>
            </a:r>
            <a:r>
              <a:rPr lang="en-US" sz="1500" b="1" dirty="0" err="1">
                <a:solidFill>
                  <a:schemeClr val="accent1"/>
                </a:solidFill>
              </a:rPr>
              <a:t>bathroomCount</a:t>
            </a:r>
            <a:r>
              <a:rPr lang="en-US" sz="1500" b="1" dirty="0">
                <a:solidFill>
                  <a:schemeClr val="accent1"/>
                </a:solidFill>
              </a:rPr>
              <a:t>”</a:t>
            </a:r>
          </a:p>
          <a:p>
            <a:pPr marL="266700" lvl="1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b="1" dirty="0">
                <a:solidFill>
                  <a:schemeClr val="accent1"/>
                </a:solidFill>
              </a:rPr>
              <a:t>are nearly complete </a:t>
            </a:r>
            <a:r>
              <a:rPr lang="en-US" sz="1500" dirty="0">
                <a:solidFill>
                  <a:schemeClr val="accent1"/>
                </a:solidFill>
              </a:rPr>
              <a:t>and suitable for modeling.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“Surface” </a:t>
            </a:r>
            <a:r>
              <a:rPr lang="en-US" sz="1500" dirty="0">
                <a:solidFill>
                  <a:schemeClr val="accent1"/>
                </a:solidFill>
              </a:rPr>
              <a:t>&amp; </a:t>
            </a:r>
            <a:r>
              <a:rPr lang="en-US" sz="1500" b="1" dirty="0">
                <a:solidFill>
                  <a:schemeClr val="accent1"/>
                </a:solidFill>
              </a:rPr>
              <a:t>“Room Count” </a:t>
            </a:r>
            <a:r>
              <a:rPr lang="en-US" sz="1500" dirty="0">
                <a:solidFill>
                  <a:schemeClr val="accent1"/>
                </a:solidFill>
              </a:rPr>
              <a:t>show </a:t>
            </a:r>
            <a:r>
              <a:rPr lang="en-US" sz="1500" b="1" dirty="0">
                <a:solidFill>
                  <a:schemeClr val="accent1"/>
                </a:solidFill>
              </a:rPr>
              <a:t>significant missing values </a:t>
            </a:r>
          </a:p>
          <a:p>
            <a:pPr marL="266700"/>
            <a:r>
              <a:rPr lang="en-US" sz="15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1500" dirty="0">
                <a:solidFill>
                  <a:schemeClr val="accent1"/>
                </a:solidFill>
              </a:rPr>
              <a:t>and </a:t>
            </a:r>
            <a:r>
              <a:rPr lang="en-US" sz="1500" b="1" dirty="0">
                <a:solidFill>
                  <a:schemeClr val="accent1"/>
                </a:solidFill>
              </a:rPr>
              <a:t>require imputation </a:t>
            </a:r>
            <a:r>
              <a:rPr lang="en-US" sz="1500" dirty="0">
                <a:solidFill>
                  <a:schemeClr val="accent1"/>
                </a:solidFill>
              </a:rPr>
              <a:t>or </a:t>
            </a:r>
            <a:r>
              <a:rPr lang="en-US" sz="1500" b="1" dirty="0">
                <a:solidFill>
                  <a:schemeClr val="accent1"/>
                </a:solidFill>
              </a:rPr>
              <a:t>exclusion</a:t>
            </a:r>
            <a:r>
              <a:rPr lang="en-US" sz="1500" dirty="0">
                <a:solidFill>
                  <a:schemeClr val="accent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distribution supports a </a:t>
            </a:r>
            <a:r>
              <a:rPr lang="en-US" sz="1500" b="1" dirty="0">
                <a:solidFill>
                  <a:schemeClr val="accent2"/>
                </a:solidFill>
              </a:rPr>
              <a:t>hybrid data preparation</a:t>
            </a:r>
            <a:r>
              <a:rPr lang="en-US" sz="1500" dirty="0"/>
              <a:t> </a:t>
            </a:r>
            <a:r>
              <a:rPr lang="en-US" sz="1500" dirty="0">
                <a:solidFill>
                  <a:schemeClr val="accent1"/>
                </a:solidFill>
              </a:rPr>
              <a:t>strategy: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2"/>
                </a:solidFill>
              </a:rPr>
              <a:t>retain and clean </a:t>
            </a:r>
            <a:r>
              <a:rPr lang="en-US" sz="1500" dirty="0">
                <a:solidFill>
                  <a:schemeClr val="accent1"/>
                </a:solidFill>
              </a:rPr>
              <a:t>the most populated columns,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selectively</a:t>
            </a:r>
            <a:r>
              <a:rPr lang="en-US" sz="1500" dirty="0"/>
              <a:t> </a:t>
            </a:r>
            <a:r>
              <a:rPr lang="en-US" sz="1500" b="1" dirty="0">
                <a:solidFill>
                  <a:schemeClr val="accent2"/>
                </a:solidFill>
              </a:rPr>
              <a:t>handle incomplete ones </a:t>
            </a:r>
            <a:r>
              <a:rPr lang="en-US" sz="1500" dirty="0">
                <a:solidFill>
                  <a:schemeClr val="accent1"/>
                </a:solidFill>
              </a:rPr>
              <a:t>based on their importance.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247E-E173-7601-2B04-945466836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29" y="1560503"/>
            <a:ext cx="6757238" cy="341947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DC3D7575-7B8F-2BF1-4D9F-658A437CDAFB}"/>
              </a:ext>
            </a:extLst>
          </p:cNvPr>
          <p:cNvSpPr/>
          <p:nvPr/>
        </p:nvSpPr>
        <p:spPr>
          <a:xfrm rot="19359575">
            <a:off x="5376334" y="4381500"/>
            <a:ext cx="918634" cy="414867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57006F-4469-AB9A-0C5D-6CD5230CD3B9}"/>
              </a:ext>
            </a:extLst>
          </p:cNvPr>
          <p:cNvSpPr/>
          <p:nvPr/>
        </p:nvSpPr>
        <p:spPr>
          <a:xfrm rot="18806815">
            <a:off x="6004110" y="4459856"/>
            <a:ext cx="733455" cy="198268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EB1BEF6-14E4-FC77-C53C-23350FBF4F34}"/>
              </a:ext>
            </a:extLst>
          </p:cNvPr>
          <p:cNvSpPr/>
          <p:nvPr/>
        </p:nvSpPr>
        <p:spPr>
          <a:xfrm>
            <a:off x="7911254" y="3429001"/>
            <a:ext cx="918634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35CDFC-CEEF-2D98-1A52-9CBDAEE644F2}"/>
              </a:ext>
            </a:extLst>
          </p:cNvPr>
          <p:cNvSpPr/>
          <p:nvPr/>
        </p:nvSpPr>
        <p:spPr>
          <a:xfrm>
            <a:off x="9013380" y="3429001"/>
            <a:ext cx="1121220" cy="325120"/>
          </a:xfrm>
          <a:prstGeom prst="ellipse">
            <a:avLst/>
          </a:prstGeom>
          <a:noFill/>
          <a:ln w="9525" cap="flat" cmpd="sng" algn="ctr">
            <a:solidFill>
              <a:srgbClr val="CE0368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90295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229F-17EE-3293-8116-232BC663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79E2232F-A886-E812-9BBD-AB82F4C8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78" y="1912542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sz="1400" dirty="0">
                <a:solidFill>
                  <a:srgbClr val="464646"/>
                </a:solidFill>
              </a:rPr>
              <a:t>3.1 Plot the outliers (visually detect anomalies)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3.2 Which variables would you delete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3.3 Create a histogram showing the number of properties by surface area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3.4 In your opinion, which 5 variables are the most important and why?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3.5 What are the most expensive municipalities in Belgium? (average price, median price, price per m&lt;sup&gt;2&lt;/sup&gt;)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3.6 What are the most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3.7 What are the most expensive municipalities in Flanders?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3.8 What are the least expensive municipalities in Belgium?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3.9 What are the least expensive municipalities in Wallonia?  </a:t>
            </a:r>
            <a:endParaRPr lang="fr-BE" sz="1400" dirty="0">
              <a:solidFill>
                <a:srgbClr val="464646"/>
              </a:solidFill>
            </a:endParaRPr>
          </a:p>
          <a:p>
            <a:r>
              <a:rPr lang="en-US" sz="1400" dirty="0">
                <a:solidFill>
                  <a:srgbClr val="464646"/>
                </a:solidFill>
              </a:rPr>
              <a:t>3.10 What are the least expensive municipalities in Flanders?</a:t>
            </a:r>
            <a:endParaRPr lang="fr-BE" sz="1400" dirty="0">
              <a:solidFill>
                <a:srgbClr val="464646"/>
              </a:solidFill>
            </a:endParaRPr>
          </a:p>
          <a:p>
            <a:endParaRPr lang="en-US" sz="1400" noProof="0" dirty="0">
              <a:solidFill>
                <a:schemeClr val="accent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0B2DA54B-B8EE-3FF5-B1AA-7FA5F9D31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31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85366B54-1D47-013C-DD07-9AD5A34968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9382662-A48B-9A9C-5688-85B50A644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78" y="158238"/>
            <a:ext cx="4937211" cy="1325563"/>
          </a:xfrm>
        </p:spPr>
        <p:txBody>
          <a:bodyPr rtlCol="0" anchor="ctr">
            <a:normAutofit/>
          </a:bodyPr>
          <a:lstStyle/>
          <a:p>
            <a:pPr rtl="0"/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Step 3 </a:t>
            </a:r>
            <a:b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noProof="0" dirty="0">
                <a:solidFill>
                  <a:schemeClr val="accent2"/>
                </a:solidFill>
                <a:latin typeface="Aptos" panose="020B0004020202020204" pitchFamily="34" charset="0"/>
              </a:rPr>
              <a:t>Data interpretation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035ED-C6E5-6A76-AEF2-BF253400E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3A020B7-3AFA-23B2-BD88-7116693E5DF5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93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28A5-A46E-07B6-25DB-7C2D40A5B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3.1 Plot the outliers (visually detect anomalies) </a:t>
            </a:r>
            <a:endParaRPr lang="en-US" sz="28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BA15A-AB3C-1F2C-F9DC-D8A56DF5C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95" y="760396"/>
            <a:ext cx="6032469" cy="6020240"/>
          </a:xfrm>
          <a:prstGeom prst="rect">
            <a:avLst/>
          </a:prstGeom>
        </p:spPr>
      </p:pic>
      <p:sp>
        <p:nvSpPr>
          <p:cNvPr id="5" name="Rounded Rectangle">
            <a:extLst>
              <a:ext uri="{FF2B5EF4-FFF2-40B4-BE49-F238E27FC236}">
                <a16:creationId xmlns:a16="http://schemas.microsoft.com/office/drawing/2014/main" id="{A49966DD-E9E0-7F05-A646-004BE2CDD583}"/>
              </a:ext>
            </a:extLst>
          </p:cNvPr>
          <p:cNvSpPr/>
          <p:nvPr/>
        </p:nvSpPr>
        <p:spPr>
          <a:xfrm>
            <a:off x="6637188" y="777419"/>
            <a:ext cx="5115384" cy="415018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C75D6DD0-A70E-DBA9-181D-888DD8FB0148}"/>
              </a:ext>
            </a:extLst>
          </p:cNvPr>
          <p:cNvSpPr/>
          <p:nvPr/>
        </p:nvSpPr>
        <p:spPr>
          <a:xfrm>
            <a:off x="6637188" y="1240112"/>
            <a:ext cx="50893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DA66A5-E601-59E0-30F2-87FEE11E51C0}"/>
              </a:ext>
            </a:extLst>
          </p:cNvPr>
          <p:cNvSpPr txBox="1"/>
          <p:nvPr/>
        </p:nvSpPr>
        <p:spPr>
          <a:xfrm>
            <a:off x="6866465" y="828701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 </a:t>
            </a:r>
            <a:r>
              <a:rPr lang="en-US" b="1" noProof="0" dirty="0">
                <a:solidFill>
                  <a:schemeClr val="tx2"/>
                </a:solidFill>
              </a:rPr>
              <a:t>Outlier Detection Insights</a:t>
            </a:r>
            <a:endParaRPr lang="en-US" sz="20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E16A8-3257-6C91-98C3-05CD976F4CDD}"/>
              </a:ext>
            </a:extLst>
          </p:cNvPr>
          <p:cNvSpPr txBox="1"/>
          <p:nvPr/>
        </p:nvSpPr>
        <p:spPr>
          <a:xfrm>
            <a:off x="6938225" y="1349300"/>
            <a:ext cx="427685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noProof="0" dirty="0">
                <a:solidFill>
                  <a:schemeClr val="tx2"/>
                </a:solidFill>
              </a:rPr>
              <a:t>Price (in M€)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listings fall below 2 M€, but a long tail of outliers exists up to ~15 M€.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Likely includes luxury or exceptional properties.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Extreme outliers beyond 50,000 m², and one over 175,000 m², which is likely a data entry error.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Most values cluster well below 1,000 m².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Majority of listings have 1 to 5 bedrooms, but outliers reach over 100, which is unrealistic for residential listings.</a:t>
            </a:r>
          </a:p>
          <a:p>
            <a:r>
              <a:rPr lang="en-US" sz="1400" b="1" noProof="0" dirty="0">
                <a:solidFill>
                  <a:schemeClr val="tx2"/>
                </a:solidFill>
              </a:rPr>
              <a:t>Bathroom Count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Normal values are mostly under 5.</a:t>
            </a:r>
          </a:p>
          <a:p>
            <a:r>
              <a:rPr lang="en-US" sz="1400" noProof="0" dirty="0">
                <a:solidFill>
                  <a:schemeClr val="tx2"/>
                </a:solidFill>
              </a:rPr>
              <a:t>→ Outliers above 100 bathrooms strongly suggest data quality issues.</a:t>
            </a: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3F7F4609-3BAF-2520-2B2E-9FE05E77C69F}"/>
              </a:ext>
            </a:extLst>
          </p:cNvPr>
          <p:cNvSpPr/>
          <p:nvPr/>
        </p:nvSpPr>
        <p:spPr>
          <a:xfrm>
            <a:off x="6637188" y="5082858"/>
            <a:ext cx="5115384" cy="129762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BE7135-EFB7-6A51-F82F-D2A77B862165}"/>
              </a:ext>
            </a:extLst>
          </p:cNvPr>
          <p:cNvSpPr txBox="1"/>
          <p:nvPr/>
        </p:nvSpPr>
        <p:spPr>
          <a:xfrm>
            <a:off x="6793230" y="5140761"/>
            <a:ext cx="483489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>
                <a:solidFill>
                  <a:schemeClr val="tx2"/>
                </a:solidFill>
              </a:rPr>
              <a:t>Many variables contain </a:t>
            </a:r>
            <a:r>
              <a:rPr lang="en-US" sz="1400" b="1" dirty="0">
                <a:solidFill>
                  <a:schemeClr val="tx2"/>
                </a:solidFill>
              </a:rPr>
              <a:t>extreme values or anomalies</a:t>
            </a:r>
            <a:r>
              <a:rPr lang="en-US" sz="1400" dirty="0">
                <a:solidFill>
                  <a:schemeClr val="tx2"/>
                </a:solidFill>
              </a:rPr>
              <a:t>, due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2"/>
                </a:solidFill>
              </a:rPr>
              <a:t>high-end/luxury properties, 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2"/>
                </a:solidFill>
              </a:rPr>
              <a:t>data errors</a:t>
            </a:r>
            <a:r>
              <a:rPr lang="en-US" sz="1400" dirty="0">
                <a:solidFill>
                  <a:schemeClr val="tx2"/>
                </a:solidFill>
              </a:rPr>
              <a:t> </a:t>
            </a:r>
          </a:p>
          <a:p>
            <a:r>
              <a:rPr lang="en-US" sz="14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chemeClr val="tx2"/>
                </a:solidFill>
              </a:rPr>
              <a:t>These </a:t>
            </a:r>
            <a:r>
              <a:rPr lang="en-US" sz="1400" b="1" dirty="0">
                <a:solidFill>
                  <a:schemeClr val="tx2"/>
                </a:solidFill>
              </a:rPr>
              <a:t>outliers should be cleaned </a:t>
            </a:r>
            <a:r>
              <a:rPr lang="en-US" sz="1400" dirty="0">
                <a:solidFill>
                  <a:schemeClr val="tx2"/>
                </a:solidFill>
              </a:rPr>
              <a:t>before model training to avoid distortion.</a:t>
            </a:r>
          </a:p>
        </p:txBody>
      </p:sp>
    </p:spTree>
    <p:extLst>
      <p:ext uri="{BB962C8B-B14F-4D97-AF65-F5344CB8AC3E}">
        <p14:creationId xmlns:p14="http://schemas.microsoft.com/office/powerpoint/2010/main" val="2737931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81C19-8DD8-8359-6999-289219B85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0B927-94DC-9887-74FA-3ACD5DDC9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3.2 Which variables would you delete and why? 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4469D058-1722-F899-DD9D-551BB750B69C}"/>
              </a:ext>
            </a:extLst>
          </p:cNvPr>
          <p:cNvSpPr/>
          <p:nvPr/>
        </p:nvSpPr>
        <p:spPr>
          <a:xfrm>
            <a:off x="515939" y="1006020"/>
            <a:ext cx="4311228" cy="43832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7930D4F0-DA2E-09AC-587C-B9379323C6F4}"/>
              </a:ext>
            </a:extLst>
          </p:cNvPr>
          <p:cNvSpPr/>
          <p:nvPr/>
        </p:nvSpPr>
        <p:spPr>
          <a:xfrm>
            <a:off x="515939" y="1468712"/>
            <a:ext cx="43112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B11C4-7491-1C6E-0133-8A093D4F5108}"/>
              </a:ext>
            </a:extLst>
          </p:cNvPr>
          <p:cNvSpPr txBox="1"/>
          <p:nvPr/>
        </p:nvSpPr>
        <p:spPr>
          <a:xfrm>
            <a:off x="589281" y="1057301"/>
            <a:ext cx="3434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Delete due to low relevance or quality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82D4DA-4161-D83B-B208-1651951B185C}"/>
              </a:ext>
            </a:extLst>
          </p:cNvPr>
          <p:cNvSpPr txBox="1"/>
          <p:nvPr/>
        </p:nvSpPr>
        <p:spPr>
          <a:xfrm>
            <a:off x="625742" y="1704175"/>
            <a:ext cx="345545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monthlyCost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or negative correlation with price, inconsistent or missing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hasBalcony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accessibleDisabledPeople</a:t>
            </a:r>
            <a:r>
              <a:rPr lang="en-US" sz="1400" noProof="0" dirty="0">
                <a:solidFill>
                  <a:schemeClr val="tx2"/>
                </a:solidFill>
              </a:rPr>
              <a:t>: mostly binary with weak signal, and rare values.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parkingCountIndoor</a:t>
            </a:r>
            <a:r>
              <a:rPr lang="en-US" sz="1400" b="1" noProof="0" dirty="0">
                <a:solidFill>
                  <a:schemeClr val="tx2"/>
                </a:solidFill>
              </a:rPr>
              <a:t>, </a:t>
            </a:r>
            <a:r>
              <a:rPr lang="en-US" sz="1400" b="1" noProof="0" dirty="0" err="1">
                <a:solidFill>
                  <a:schemeClr val="tx2"/>
                </a:solidFill>
              </a:rPr>
              <a:t>parkingCountOutdoo</a:t>
            </a:r>
            <a:r>
              <a:rPr lang="en-US" sz="1400" noProof="0" dirty="0" err="1">
                <a:solidFill>
                  <a:schemeClr val="tx2"/>
                </a:solidFill>
              </a:rPr>
              <a:t>r</a:t>
            </a:r>
            <a:r>
              <a:rPr lang="en-US" sz="1400" noProof="0" dirty="0">
                <a:solidFill>
                  <a:schemeClr val="tx2"/>
                </a:solidFill>
              </a:rPr>
              <a:t>: poor completeness, often missing or zero.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floorCount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low correlation and limited variance.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streetFacadeWidth</a:t>
            </a:r>
            <a:r>
              <a:rPr lang="en-US" sz="1400" b="1" noProof="0" dirty="0">
                <a:solidFill>
                  <a:schemeClr val="tx2"/>
                </a:solidFill>
              </a:rPr>
              <a:t>:</a:t>
            </a:r>
            <a:r>
              <a:rPr lang="en-US" sz="1400" noProof="0" dirty="0">
                <a:solidFill>
                  <a:schemeClr val="tx2"/>
                </a:solidFill>
              </a:rPr>
              <a:t> potentially redundant with </a:t>
            </a:r>
            <a:r>
              <a:rPr lang="en-US" sz="1400" b="1" noProof="0" dirty="0" err="1">
                <a:solidFill>
                  <a:schemeClr val="tx2"/>
                </a:solidFill>
              </a:rPr>
              <a:t>facedeCount</a:t>
            </a:r>
            <a:r>
              <a:rPr lang="en-US" sz="1400" noProof="0" dirty="0">
                <a:solidFill>
                  <a:schemeClr val="tx2"/>
                </a:solidFill>
              </a:rPr>
              <a:t>, and often missing.</a:t>
            </a: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850D7199-2558-A50C-17DB-64F309069971}"/>
              </a:ext>
            </a:extLst>
          </p:cNvPr>
          <p:cNvSpPr/>
          <p:nvPr/>
        </p:nvSpPr>
        <p:spPr>
          <a:xfrm>
            <a:off x="5034281" y="1006020"/>
            <a:ext cx="3237915" cy="4336002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CA728454-615B-B908-1C82-6FCF389B6331}"/>
              </a:ext>
            </a:extLst>
          </p:cNvPr>
          <p:cNvSpPr/>
          <p:nvPr/>
        </p:nvSpPr>
        <p:spPr>
          <a:xfrm>
            <a:off x="5034281" y="1468712"/>
            <a:ext cx="3237915" cy="0"/>
          </a:xfrm>
          <a:prstGeom prst="line">
            <a:avLst/>
          </a:prstGeom>
          <a:noFill/>
          <a:ln w="50800" cap="flat">
            <a:solidFill>
              <a:srgbClr val="CE0368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A8628-D3BF-C3FA-278D-2354611304BC}"/>
              </a:ext>
            </a:extLst>
          </p:cNvPr>
          <p:cNvSpPr txBox="1"/>
          <p:nvPr/>
        </p:nvSpPr>
        <p:spPr>
          <a:xfrm>
            <a:off x="5107623" y="1057301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Flagged as suspicious or incorrect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62BBF2-7E98-66EB-863C-8285AD90B407}"/>
              </a:ext>
            </a:extLst>
          </p:cNvPr>
          <p:cNvSpPr txBox="1"/>
          <p:nvPr/>
        </p:nvSpPr>
        <p:spPr>
          <a:xfrm>
            <a:off x="5198007" y="1701798"/>
            <a:ext cx="27033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bathroomCount</a:t>
            </a:r>
            <a:r>
              <a:rPr lang="en-US" sz="1400" b="1" noProof="0" dirty="0">
                <a:solidFill>
                  <a:schemeClr val="tx2"/>
                </a:solidFill>
              </a:rPr>
              <a:t> &gt;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bedroomCount &gt;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habitableSurface</a:t>
            </a:r>
            <a:r>
              <a:rPr lang="en-US" sz="1400" b="1" noProof="0" dirty="0">
                <a:solidFill>
                  <a:schemeClr val="tx2"/>
                </a:solidFill>
              </a:rPr>
              <a:t> &gt; 50,000 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</a:rPr>
              <a:t>These likely </a:t>
            </a:r>
            <a:r>
              <a:rPr lang="en-US" sz="1400" b="1" noProof="0" dirty="0">
                <a:solidFill>
                  <a:schemeClr val="tx2"/>
                </a:solidFill>
              </a:rPr>
              <a:t>result from data entry errors</a:t>
            </a:r>
            <a:r>
              <a:rPr lang="en-US" sz="1400" noProof="0" dirty="0">
                <a:solidFill>
                  <a:schemeClr val="tx2"/>
                </a:solidFill>
              </a:rPr>
              <a:t> </a:t>
            </a:r>
          </a:p>
          <a:p>
            <a:endParaRPr lang="en-US" sz="1400" dirty="0">
              <a:solidFill>
                <a:schemeClr val="tx2"/>
              </a:solidFill>
            </a:endParaRPr>
          </a:p>
          <a:p>
            <a:r>
              <a:rPr lang="en-US" sz="1400" noProof="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1400" noProof="0" dirty="0">
                <a:solidFill>
                  <a:schemeClr val="tx2"/>
                </a:solidFill>
              </a:rPr>
              <a:t>should be cleaned or capped.</a:t>
            </a:r>
          </a:p>
        </p:txBody>
      </p:sp>
      <p:sp>
        <p:nvSpPr>
          <p:cNvPr id="20" name="Rounded Rectangle">
            <a:extLst>
              <a:ext uri="{FF2B5EF4-FFF2-40B4-BE49-F238E27FC236}">
                <a16:creationId xmlns:a16="http://schemas.microsoft.com/office/drawing/2014/main" id="{C99458CE-C277-B62B-FFFE-84818CE96D11}"/>
              </a:ext>
            </a:extLst>
          </p:cNvPr>
          <p:cNvSpPr/>
          <p:nvPr/>
        </p:nvSpPr>
        <p:spPr>
          <a:xfrm>
            <a:off x="8476297" y="1006019"/>
            <a:ext cx="3237915" cy="4336001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1" name="Line">
            <a:extLst>
              <a:ext uri="{FF2B5EF4-FFF2-40B4-BE49-F238E27FC236}">
                <a16:creationId xmlns:a16="http://schemas.microsoft.com/office/drawing/2014/main" id="{F0AC1BE1-CA49-FC64-9769-40707BFD7D60}"/>
              </a:ext>
            </a:extLst>
          </p:cNvPr>
          <p:cNvSpPr/>
          <p:nvPr/>
        </p:nvSpPr>
        <p:spPr>
          <a:xfrm>
            <a:off x="8476297" y="1468712"/>
            <a:ext cx="3237915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92A9C2-8134-FA79-4A18-D98EFA47D7C5}"/>
              </a:ext>
            </a:extLst>
          </p:cNvPr>
          <p:cNvSpPr txBox="1"/>
          <p:nvPr/>
        </p:nvSpPr>
        <p:spPr>
          <a:xfrm>
            <a:off x="8640023" y="1701798"/>
            <a:ext cx="27033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Reduce noise </a:t>
            </a:r>
            <a:r>
              <a:rPr lang="en-US" sz="1400" noProof="0" dirty="0">
                <a:solidFill>
                  <a:schemeClr val="tx2"/>
                </a:solidFill>
              </a:rPr>
              <a:t>in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Improve training </a:t>
            </a:r>
            <a:r>
              <a:rPr lang="en-US" sz="1400" noProof="0" dirty="0">
                <a:solidFill>
                  <a:schemeClr val="tx2"/>
                </a:solidFill>
              </a:rPr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Avoid </a:t>
            </a:r>
            <a:r>
              <a:rPr lang="en-US" sz="1400" b="1" noProof="0" dirty="0">
                <a:solidFill>
                  <a:schemeClr val="tx2"/>
                </a:solidFill>
              </a:rPr>
              <a:t>overfitting</a:t>
            </a:r>
            <a:r>
              <a:rPr lang="en-US" sz="1400" noProof="0" dirty="0">
                <a:solidFill>
                  <a:schemeClr val="tx2"/>
                </a:solidFill>
              </a:rPr>
              <a:t> on rare or erroneous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Focus on variables </a:t>
            </a:r>
            <a:r>
              <a:rPr lang="en-US" sz="1400" noProof="0" dirty="0">
                <a:solidFill>
                  <a:schemeClr val="tx2"/>
                </a:solidFill>
              </a:rPr>
              <a:t>with </a:t>
            </a:r>
            <a:r>
              <a:rPr lang="en-US" sz="1400" b="1" noProof="0" dirty="0">
                <a:solidFill>
                  <a:schemeClr val="tx2"/>
                </a:solidFill>
              </a:rPr>
              <a:t>meaningful</a:t>
            </a:r>
            <a:r>
              <a:rPr lang="en-US" sz="1400" noProof="0" dirty="0">
                <a:solidFill>
                  <a:schemeClr val="tx2"/>
                </a:solidFill>
              </a:rPr>
              <a:t>, consistent </a:t>
            </a:r>
            <a:r>
              <a:rPr lang="en-US" sz="1400" b="1" noProof="0" dirty="0">
                <a:solidFill>
                  <a:schemeClr val="tx2"/>
                </a:solidFill>
              </a:rPr>
              <a:t>impact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D27650D-A32F-991F-CC7B-C5D0611A7346}"/>
              </a:ext>
            </a:extLst>
          </p:cNvPr>
          <p:cNvSpPr txBox="1"/>
          <p:nvPr/>
        </p:nvSpPr>
        <p:spPr>
          <a:xfrm>
            <a:off x="8589167" y="1066350"/>
            <a:ext cx="3012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noProof="0" dirty="0">
                <a:solidFill>
                  <a:schemeClr val="tx2"/>
                </a:solidFill>
              </a:rPr>
              <a:t>Why delete them?</a:t>
            </a:r>
          </a:p>
        </p:txBody>
      </p:sp>
    </p:spTree>
    <p:extLst>
      <p:ext uri="{BB962C8B-B14F-4D97-AF65-F5344CB8AC3E}">
        <p14:creationId xmlns:p14="http://schemas.microsoft.com/office/powerpoint/2010/main" val="30817604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BE878-DF41-2509-A6FF-B53C0014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CA2D234-4B52-D701-B231-88C2326B99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Distribution visualization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CFA833C8-0BCE-669D-82F4-F8BAD69E85BF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7F8DACC0-849D-9294-4789-DF39BFFE690D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FB27A-4D2D-3172-7BD0-7170E2F0B2A8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CC94F1-EC8E-033F-BCA9-AA03A20600DB}"/>
              </a:ext>
            </a:extLst>
          </p:cNvPr>
          <p:cNvSpPr txBox="1"/>
          <p:nvPr/>
        </p:nvSpPr>
        <p:spPr>
          <a:xfrm>
            <a:off x="6508256" y="1595582"/>
            <a:ext cx="51153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overall price distribution is right-skewed, with a </a:t>
            </a:r>
            <a:r>
              <a:rPr lang="en-US" sz="2000" noProof="0" dirty="0">
                <a:solidFill>
                  <a:schemeClr val="accent2"/>
                </a:solidFill>
              </a:rPr>
              <a:t>long tail of high-priced properties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Most listings are concentrated below €1 million, justifying a focused view on this price range.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The filtered histogram (under €1M) reveals a </a:t>
            </a:r>
            <a:r>
              <a:rPr lang="en-US" sz="2000" noProof="0" dirty="0">
                <a:solidFill>
                  <a:schemeClr val="accent2"/>
                </a:solidFill>
              </a:rPr>
              <a:t>peak around €250,000–€400,000</a:t>
            </a:r>
            <a:r>
              <a:rPr lang="en-US" sz="2000" noProof="0" dirty="0">
                <a:solidFill>
                  <a:schemeClr val="tx2"/>
                </a:solidFill>
              </a:rPr>
              <a:t>, aligning with typical residential property prices.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chemeClr val="tx2"/>
                </a:solidFill>
              </a:rPr>
              <a:t>Outliers above €1M should be handled carefully during modeling (e.g., scaling, trimming, or log transformation).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ABD503C-DB61-B35B-DD38-1CF92D867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0" y="1019507"/>
            <a:ext cx="5100424" cy="24913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1C6448D-953C-B8C4-67EE-531C6D8D4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2" y="3564467"/>
            <a:ext cx="5100424" cy="254710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A28607-1C02-AF8A-9D84-7DE02DA2ABEB}"/>
              </a:ext>
            </a:extLst>
          </p:cNvPr>
          <p:cNvCxnSpPr>
            <a:cxnSpLocks/>
          </p:cNvCxnSpPr>
          <p:nvPr/>
        </p:nvCxnSpPr>
        <p:spPr>
          <a:xfrm flipH="1">
            <a:off x="4521200" y="2250440"/>
            <a:ext cx="3027680" cy="889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041A85-BF6F-0D1F-7712-F54148188CD0}"/>
              </a:ext>
            </a:extLst>
          </p:cNvPr>
          <p:cNvCxnSpPr>
            <a:cxnSpLocks/>
          </p:cNvCxnSpPr>
          <p:nvPr/>
        </p:nvCxnSpPr>
        <p:spPr>
          <a:xfrm flipH="1" flipV="1">
            <a:off x="1879600" y="3921760"/>
            <a:ext cx="4942840" cy="29464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5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1B77D-871C-AD2B-7D20-969788675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5226-7F63-8FE4-B001-96CC1647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geographical area </a:t>
            </a:r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A1240A-3F37-DC1C-8B86-EE36A82D4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8" y="674036"/>
            <a:ext cx="9298622" cy="611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376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9F347-C734-3BBA-52CD-FBA36F788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6022F-884B-D67E-0EAC-0540948C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160261"/>
            <a:ext cx="11150600" cy="513775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  <a:latin typeface="+mn-lt"/>
              </a:rPr>
              <a:t>3.3 showing the number of properties by Habitable surface</a:t>
            </a:r>
            <a:endParaRPr lang="en-US" sz="2400" dirty="0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F4F2C-6983-ED2A-72FF-05DAA01B4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71" y="731519"/>
            <a:ext cx="11315867" cy="558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734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D4C9D-6954-B3E8-BFD6-1BFEB1988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B5DC1-70AF-2780-0CDA-7BB486C8E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513775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  <a:latin typeface="+mn-lt"/>
              </a:rPr>
              <a:t>3.4  Most Important Variables (and Why)</a:t>
            </a:r>
            <a:endParaRPr lang="en-US" sz="2800" dirty="0">
              <a:latin typeface="+mn-lt"/>
            </a:endParaRPr>
          </a:p>
        </p:txBody>
      </p:sp>
      <p:sp>
        <p:nvSpPr>
          <p:cNvPr id="5" name="Rounded Rectangle">
            <a:extLst>
              <a:ext uri="{FF2B5EF4-FFF2-40B4-BE49-F238E27FC236}">
                <a16:creationId xmlns:a16="http://schemas.microsoft.com/office/drawing/2014/main" id="{11E0BF7E-7830-3721-7560-2A21D94EC5A7}"/>
              </a:ext>
            </a:extLst>
          </p:cNvPr>
          <p:cNvSpPr/>
          <p:nvPr/>
        </p:nvSpPr>
        <p:spPr>
          <a:xfrm>
            <a:off x="515938" y="1021260"/>
            <a:ext cx="10990261" cy="4993460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A66A758-C288-10EA-0A80-3EBCE0B1D222}"/>
              </a:ext>
            </a:extLst>
          </p:cNvPr>
          <p:cNvSpPr/>
          <p:nvPr/>
        </p:nvSpPr>
        <p:spPr>
          <a:xfrm>
            <a:off x="515938" y="1468712"/>
            <a:ext cx="10944541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730D31-B4D7-1F3F-4701-AAC90AEE78EA}"/>
              </a:ext>
            </a:extLst>
          </p:cNvPr>
          <p:cNvSpPr txBox="1"/>
          <p:nvPr/>
        </p:nvSpPr>
        <p:spPr>
          <a:xfrm>
            <a:off x="589281" y="1057301"/>
            <a:ext cx="4445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b="1" dirty="0">
                <a:solidFill>
                  <a:schemeClr val="tx2"/>
                </a:solidFill>
              </a:rPr>
              <a:t>Most Predictive Variables – Why They Matter</a:t>
            </a:r>
            <a:endParaRPr lang="en-US" sz="1600" b="1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9E2A86-E0A3-D77B-797C-10648414695E}"/>
              </a:ext>
            </a:extLst>
          </p:cNvPr>
          <p:cNvSpPr txBox="1"/>
          <p:nvPr/>
        </p:nvSpPr>
        <p:spPr>
          <a:xfrm>
            <a:off x="625742" y="1704175"/>
            <a:ext cx="1067217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Bedroom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Strongest positive correlation with price.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bedrooms usually imply a larger and more valuable property.</a:t>
            </a:r>
          </a:p>
          <a:p>
            <a:pPr lvl="1"/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Habitable Surface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Directly linked to the size of the property.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Larger homes are typically more expensive, despite some noisy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Facede</a:t>
            </a:r>
            <a:r>
              <a:rPr lang="en-US" sz="1400" b="1" noProof="0" dirty="0">
                <a:solidFill>
                  <a:schemeClr val="tx2"/>
                </a:solidFill>
              </a:rPr>
              <a:t> Count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More facades often mean better location, light, and standing.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Strong visual indicator of property type and size.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>
                <a:solidFill>
                  <a:schemeClr val="tx2"/>
                </a:solidFill>
              </a:rPr>
              <a:t>Subtype</a:t>
            </a:r>
            <a:r>
              <a:rPr lang="en-US" sz="1400" noProof="0" dirty="0">
                <a:solidFill>
                  <a:schemeClr val="tx2"/>
                </a:solidFill>
              </a:rPr>
              <a:t> (categorical)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Differentiates houses, apartments, villas,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Affects both price range and buyer expectations.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noProof="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noProof="0" dirty="0" err="1">
                <a:solidFill>
                  <a:schemeClr val="tx2"/>
                </a:solidFill>
              </a:rPr>
              <a:t>PostCode</a:t>
            </a:r>
            <a:r>
              <a:rPr lang="en-US" sz="1400" b="1" noProof="0" dirty="0">
                <a:solidFill>
                  <a:schemeClr val="tx2"/>
                </a:solidFill>
              </a:rPr>
              <a:t> </a:t>
            </a:r>
            <a:r>
              <a:rPr lang="en-US" sz="1400" noProof="0" dirty="0">
                <a:solidFill>
                  <a:schemeClr val="tx2"/>
                </a:solidFill>
              </a:rPr>
              <a:t>(categorical / locational)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Proxy for (shortcut to capture) location, one of the most crucial &amp; influential factors in real estate.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noProof="0" dirty="0">
                <a:solidFill>
                  <a:schemeClr val="tx2"/>
                </a:solidFill>
              </a:rPr>
              <a:t>High-price areas consistently show higher averages.</a:t>
            </a:r>
          </a:p>
        </p:txBody>
      </p:sp>
    </p:spTree>
    <p:extLst>
      <p:ext uri="{BB962C8B-B14F-4D97-AF65-F5344CB8AC3E}">
        <p14:creationId xmlns:p14="http://schemas.microsoft.com/office/powerpoint/2010/main" val="39063144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E56CD-34D9-495D-661E-29ABED111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0C486C-4FCB-4C73-7A39-4BCF3087CE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27709"/>
            <a:ext cx="11231562" cy="48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Option -  Most expensive municipalities in Belgium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0A6D4D-522D-843A-DAD6-349D4A924F21}"/>
              </a:ext>
            </a:extLst>
          </p:cNvPr>
          <p:cNvSpPr txBox="1"/>
          <p:nvPr/>
        </p:nvSpPr>
        <p:spPr>
          <a:xfrm>
            <a:off x="12589219" y="-1229227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D65E28-1E8E-5282-7FA4-6198E49F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4" y="788288"/>
            <a:ext cx="8169181" cy="60491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0A3F53-B07D-5394-29D7-DF07D0F4F68F}"/>
              </a:ext>
            </a:extLst>
          </p:cNvPr>
          <p:cNvSpPr/>
          <p:nvPr/>
        </p:nvSpPr>
        <p:spPr>
          <a:xfrm>
            <a:off x="4398654" y="1703123"/>
            <a:ext cx="2760535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BAFCA9-4BF2-1276-7DF7-AA45F2C2B799}"/>
              </a:ext>
            </a:extLst>
          </p:cNvPr>
          <p:cNvSpPr/>
          <p:nvPr/>
        </p:nvSpPr>
        <p:spPr>
          <a:xfrm>
            <a:off x="4633394" y="2436232"/>
            <a:ext cx="3635209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0EA401-3065-379E-A813-57A38F54CEE9}"/>
              </a:ext>
            </a:extLst>
          </p:cNvPr>
          <p:cNvSpPr/>
          <p:nvPr/>
        </p:nvSpPr>
        <p:spPr>
          <a:xfrm>
            <a:off x="4326429" y="4626297"/>
            <a:ext cx="1402656" cy="242685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B6ECE1CD-C078-FCE3-56FA-33A9DF21DE82}"/>
              </a:ext>
            </a:extLst>
          </p:cNvPr>
          <p:cNvSpPr/>
          <p:nvPr/>
        </p:nvSpPr>
        <p:spPr>
          <a:xfrm>
            <a:off x="8001768" y="947253"/>
            <a:ext cx="3945160" cy="5217494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10C66D-A702-7FBE-F69A-5AD95F79E8AD}"/>
              </a:ext>
            </a:extLst>
          </p:cNvPr>
          <p:cNvSpPr txBox="1"/>
          <p:nvPr/>
        </p:nvSpPr>
        <p:spPr>
          <a:xfrm>
            <a:off x="8338976" y="1350490"/>
            <a:ext cx="3270744" cy="440120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Property prices show strong variation by locality.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Ixelles</a:t>
            </a:r>
            <a:r>
              <a:rPr lang="en-US" sz="2000" dirty="0"/>
              <a:t>, </a:t>
            </a:r>
            <a:r>
              <a:rPr lang="en-US" sz="2000" b="1" dirty="0"/>
              <a:t>Uccle</a:t>
            </a:r>
            <a:r>
              <a:rPr lang="en-US" sz="2000" dirty="0"/>
              <a:t>, and </a:t>
            </a:r>
            <a:r>
              <a:rPr lang="en-US" sz="2000" b="1" dirty="0"/>
              <a:t>Knokke</a:t>
            </a:r>
            <a:r>
              <a:rPr lang="en-US" sz="2000" dirty="0"/>
              <a:t> stand out as high-end areas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Mouscron</a:t>
            </a:r>
            <a:r>
              <a:rPr lang="en-US" sz="2000" dirty="0"/>
              <a:t>, </a:t>
            </a:r>
            <a:r>
              <a:rPr lang="en-US" sz="2000" b="1" dirty="0" err="1"/>
              <a:t>Tubize</a:t>
            </a:r>
            <a:r>
              <a:rPr lang="en-US" sz="2000" dirty="0"/>
              <a:t>, and </a:t>
            </a:r>
            <a:r>
              <a:rPr lang="en-US" sz="2000" b="1" dirty="0"/>
              <a:t>Fosses-la-Ville</a:t>
            </a:r>
            <a:r>
              <a:rPr lang="en-US" sz="2000" dirty="0"/>
              <a:t> represent the lower 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Location remains a key factor</a:t>
            </a:r>
            <a:r>
              <a:rPr lang="en-US" sz="2000" dirty="0"/>
              <a:t> in pricing dynamics</a:t>
            </a:r>
            <a:endParaRPr lang="en-US" sz="2000" noProof="0" dirty="0">
              <a:solidFill>
                <a:schemeClr val="tx2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B1D180-1248-701C-EEF0-F7751611FE00}"/>
              </a:ext>
            </a:extLst>
          </p:cNvPr>
          <p:cNvSpPr/>
          <p:nvPr/>
        </p:nvSpPr>
        <p:spPr>
          <a:xfrm>
            <a:off x="8666481" y="2585950"/>
            <a:ext cx="2885440" cy="985290"/>
          </a:xfrm>
          <a:prstGeom prst="rect">
            <a:avLst/>
          </a:prstGeom>
          <a:noFill/>
          <a:ln w="28575">
            <a:solidFill>
              <a:srgbClr val="CE036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1B88B-05C0-10FE-E30D-10163DE65723}"/>
              </a:ext>
            </a:extLst>
          </p:cNvPr>
          <p:cNvSpPr/>
          <p:nvPr/>
        </p:nvSpPr>
        <p:spPr>
          <a:xfrm>
            <a:off x="1679574" y="5922060"/>
            <a:ext cx="714375" cy="60573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80F743-920E-C362-7AEB-B39D15012C34}"/>
              </a:ext>
            </a:extLst>
          </p:cNvPr>
          <p:cNvSpPr/>
          <p:nvPr/>
        </p:nvSpPr>
        <p:spPr>
          <a:xfrm>
            <a:off x="8666481" y="3794760"/>
            <a:ext cx="2885440" cy="104503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42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1C68C-3BB6-4F59-0393-6986C2BB7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DC9E387-D02F-F762-AE9B-321288723C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34635"/>
            <a:ext cx="11231562" cy="42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3.9 Most &amp; Least Expensive per town</a:t>
            </a:r>
            <a:endParaRPr lang="en-US" sz="2400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41A4547E-AC77-F9D5-2D26-529DEED8C2D8}"/>
              </a:ext>
            </a:extLst>
          </p:cNvPr>
          <p:cNvSpPr/>
          <p:nvPr/>
        </p:nvSpPr>
        <p:spPr>
          <a:xfrm>
            <a:off x="6274106" y="777418"/>
            <a:ext cx="5478466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EF164DDA-09C6-D3D3-A92A-BEBA9123A0CB}"/>
              </a:ext>
            </a:extLst>
          </p:cNvPr>
          <p:cNvSpPr/>
          <p:nvPr/>
        </p:nvSpPr>
        <p:spPr>
          <a:xfrm>
            <a:off x="6274106" y="1411777"/>
            <a:ext cx="545242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99CB72-6024-0227-D693-8EEAC2865230}"/>
              </a:ext>
            </a:extLst>
          </p:cNvPr>
          <p:cNvSpPr txBox="1"/>
          <p:nvPr/>
        </p:nvSpPr>
        <p:spPr>
          <a:xfrm>
            <a:off x="6544019" y="912839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Extremes by Locality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40230D-FAAE-3361-E7C4-D4A4F5D393B8}"/>
              </a:ext>
            </a:extLst>
          </p:cNvPr>
          <p:cNvSpPr txBox="1"/>
          <p:nvPr/>
        </p:nvSpPr>
        <p:spPr>
          <a:xfrm>
            <a:off x="6508256" y="1595582"/>
            <a:ext cx="51153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noProof="0" dirty="0">
                <a:solidFill>
                  <a:schemeClr val="tx2"/>
                </a:solidFill>
              </a:rPr>
              <a:t>Most </a:t>
            </a:r>
            <a:r>
              <a:rPr lang="en-US" sz="2000" b="1" noProof="0" dirty="0">
                <a:solidFill>
                  <a:srgbClr val="C00000"/>
                </a:solidFill>
              </a:rPr>
              <a:t>expensive localities</a:t>
            </a:r>
            <a:r>
              <a:rPr lang="en-US" sz="2000" noProof="0" dirty="0">
                <a:solidFill>
                  <a:srgbClr val="C00000"/>
                </a:solidFill>
              </a:rPr>
              <a:t> </a:t>
            </a:r>
            <a:r>
              <a:rPr lang="en-US" sz="2000" noProof="0" dirty="0">
                <a:solidFill>
                  <a:schemeClr val="tx2"/>
                </a:solidFill>
              </a:rPr>
              <a:t>include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C00000"/>
                </a:solidFill>
              </a:rPr>
              <a:t>Rhode-Saint-</a:t>
            </a:r>
            <a:r>
              <a:rPr lang="en-US" sz="2000" noProof="0" dirty="0" err="1">
                <a:solidFill>
                  <a:srgbClr val="C00000"/>
                </a:solidFill>
              </a:rPr>
              <a:t>Genèse</a:t>
            </a:r>
            <a:r>
              <a:rPr lang="en-US" sz="2000" noProof="0" dirty="0">
                <a:solidFill>
                  <a:srgbClr val="C00000"/>
                </a:solidFill>
              </a:rPr>
              <a:t>, Uccle, and Knokke-</a:t>
            </a:r>
            <a:r>
              <a:rPr lang="en-US" sz="2000" noProof="0" dirty="0" err="1">
                <a:solidFill>
                  <a:srgbClr val="C00000"/>
                </a:solidFill>
              </a:rPr>
              <a:t>Zoute</a:t>
            </a:r>
            <a:r>
              <a:rPr lang="en-US" sz="2000" noProof="0" dirty="0">
                <a:solidFill>
                  <a:schemeClr val="tx2"/>
                </a:solidFill>
              </a:rPr>
              <a:t>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with maximum prices exceeding €6 million.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b="1" noProof="0" dirty="0">
                <a:solidFill>
                  <a:srgbClr val="00B050"/>
                </a:solidFill>
              </a:rPr>
              <a:t>Least expensive areas </a:t>
            </a:r>
            <a:r>
              <a:rPr lang="en-US" sz="2000" noProof="0" dirty="0">
                <a:solidFill>
                  <a:schemeClr val="tx2"/>
                </a:solidFill>
              </a:rPr>
              <a:t>such as </a:t>
            </a:r>
          </a:p>
          <a:p>
            <a:pPr indent="361950">
              <a:buFont typeface="Arial" panose="020B0604020202020204" pitchFamily="34" charset="0"/>
              <a:buChar char="•"/>
            </a:pPr>
            <a:r>
              <a:rPr lang="en-US" sz="2000" noProof="0" dirty="0">
                <a:solidFill>
                  <a:srgbClr val="00B050"/>
                </a:solidFill>
              </a:rPr>
              <a:t>La </a:t>
            </a:r>
            <a:r>
              <a:rPr lang="en-US" sz="2000" noProof="0" dirty="0" err="1">
                <a:solidFill>
                  <a:srgbClr val="00B050"/>
                </a:solidFill>
              </a:rPr>
              <a:t>Louvière</a:t>
            </a:r>
            <a:r>
              <a:rPr lang="en-US" sz="2000" noProof="0" dirty="0">
                <a:solidFill>
                  <a:srgbClr val="00B050"/>
                </a:solidFill>
              </a:rPr>
              <a:t>, Zele</a:t>
            </a:r>
            <a:r>
              <a:rPr lang="en-US" sz="2000" noProof="0" dirty="0">
                <a:solidFill>
                  <a:schemeClr val="tx2"/>
                </a:solidFill>
              </a:rPr>
              <a:t>, and </a:t>
            </a:r>
            <a:r>
              <a:rPr lang="en-US" sz="2000" noProof="0" dirty="0" err="1">
                <a:solidFill>
                  <a:srgbClr val="00B050"/>
                </a:solidFill>
              </a:rPr>
              <a:t>Pasilieu</a:t>
            </a:r>
            <a:r>
              <a:rPr lang="en-US" sz="2000" noProof="0" dirty="0">
                <a:solidFill>
                  <a:srgbClr val="00B050"/>
                </a:solidFill>
              </a:rPr>
              <a:t> Ramont </a:t>
            </a:r>
          </a:p>
          <a:p>
            <a:pPr indent="361950"/>
            <a:r>
              <a:rPr lang="en-US" sz="2000" noProof="0" dirty="0">
                <a:solidFill>
                  <a:schemeClr val="tx2"/>
                </a:solidFill>
              </a:rPr>
              <a:t>show max prices below €140,000,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sz="2000" noProof="0" dirty="0">
                <a:solidFill>
                  <a:schemeClr val="tx2"/>
                </a:solidFill>
              </a:rPr>
              <a:t>indicating </a:t>
            </a:r>
            <a:r>
              <a:rPr lang="en-US" sz="2000" b="1" noProof="0" dirty="0">
                <a:solidFill>
                  <a:schemeClr val="tx2"/>
                </a:solidFill>
              </a:rPr>
              <a:t>strong regional disparities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noProof="0" dirty="0">
                <a:solidFill>
                  <a:schemeClr val="tx2"/>
                </a:solidFill>
              </a:rPr>
              <a:t>This contrast highlights regional and socioeconomic gaps </a:t>
            </a:r>
          </a:p>
          <a:p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</a:t>
            </a:r>
            <a:r>
              <a:rPr lang="en-US" sz="2000" noProof="0" dirty="0">
                <a:solidFill>
                  <a:schemeClr val="tx2"/>
                </a:solidFill>
              </a:rPr>
              <a:t> </a:t>
            </a:r>
            <a:r>
              <a:rPr lang="en-US" sz="2000" b="1" noProof="0" dirty="0">
                <a:solidFill>
                  <a:schemeClr val="tx2"/>
                </a:solidFill>
              </a:rPr>
              <a:t>key for location-based modeling</a:t>
            </a:r>
            <a:r>
              <a:rPr lang="en-US" sz="2000" noProof="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422B85-F8F5-F74B-F25C-C29377A26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4" y="777418"/>
            <a:ext cx="5850437" cy="288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EB05AB-D554-0A4C-5C45-CB0253BD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56" y="3746147"/>
            <a:ext cx="6000044" cy="3006523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6BCCB1E-E1B9-04B1-6B7B-66B082B37E7D}"/>
              </a:ext>
            </a:extLst>
          </p:cNvPr>
          <p:cNvCxnSpPr>
            <a:cxnSpLocks/>
          </p:cNvCxnSpPr>
          <p:nvPr/>
        </p:nvCxnSpPr>
        <p:spPr>
          <a:xfrm flipH="1" flipV="1">
            <a:off x="5133073" y="1094600"/>
            <a:ext cx="1349140" cy="829717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6B2DE7B-9232-4B76-0247-83FC2B507897}"/>
              </a:ext>
            </a:extLst>
          </p:cNvPr>
          <p:cNvCxnSpPr>
            <a:cxnSpLocks/>
          </p:cNvCxnSpPr>
          <p:nvPr/>
        </p:nvCxnSpPr>
        <p:spPr>
          <a:xfrm flipH="1">
            <a:off x="5729909" y="3796748"/>
            <a:ext cx="894521" cy="2447525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01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9ED82-4072-9582-EF9E-88841BC2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B7576D2-C103-5C0A-737D-727542196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1.1 Remove Duplicates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DFD8D4BC-9207-581C-908C-2BC156AD133E}"/>
              </a:ext>
            </a:extLst>
          </p:cNvPr>
          <p:cNvSpPr/>
          <p:nvPr/>
        </p:nvSpPr>
        <p:spPr>
          <a:xfrm>
            <a:off x="423014" y="1142255"/>
            <a:ext cx="11216760" cy="2625411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85A3B577-C332-8385-812D-761EB899226B}"/>
              </a:ext>
            </a:extLst>
          </p:cNvPr>
          <p:cNvSpPr/>
          <p:nvPr/>
        </p:nvSpPr>
        <p:spPr>
          <a:xfrm>
            <a:off x="423014" y="3929626"/>
            <a:ext cx="11216760" cy="228674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9DDD065-FC28-8535-CEC2-1DB706504E63}"/>
              </a:ext>
            </a:extLst>
          </p:cNvPr>
          <p:cNvSpPr/>
          <p:nvPr/>
        </p:nvSpPr>
        <p:spPr>
          <a:xfrm>
            <a:off x="423014" y="4386486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4DBAB5-12D7-1D3A-0BBB-57692394CFEF}"/>
              </a:ext>
            </a:extLst>
          </p:cNvPr>
          <p:cNvSpPr txBox="1"/>
          <p:nvPr/>
        </p:nvSpPr>
        <p:spPr>
          <a:xfrm>
            <a:off x="624920" y="3964626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7EEFB0-E394-B9E8-A68A-058867919480}"/>
              </a:ext>
            </a:extLst>
          </p:cNvPr>
          <p:cNvSpPr txBox="1"/>
          <p:nvPr/>
        </p:nvSpPr>
        <p:spPr>
          <a:xfrm>
            <a:off x="763393" y="4548447"/>
            <a:ext cx="10665214" cy="1427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No duplicate rows were found in the dataset.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The number of rows remained the same before and after applying </a:t>
            </a:r>
            <a:r>
              <a:rPr lang="en-US" sz="2000" dirty="0" err="1">
                <a:solidFill>
                  <a:schemeClr val="tx2"/>
                </a:solidFill>
              </a:rPr>
              <a:t>drop_duplicates</a:t>
            </a:r>
            <a:r>
              <a:rPr lang="en-US" sz="2000" dirty="0">
                <a:solidFill>
                  <a:schemeClr val="tx2"/>
                </a:solidFill>
              </a:rPr>
              <a:t>()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2"/>
                </a:solidFill>
                <a:sym typeface="Wingdings" panose="05000000000000000000" pitchFamily="2" charset="2"/>
              </a:rPr>
              <a:t>        This c</a:t>
            </a:r>
            <a:r>
              <a:rPr lang="en-US" sz="2000" dirty="0">
                <a:solidFill>
                  <a:schemeClr val="tx2"/>
                </a:solidFill>
              </a:rPr>
              <a:t>onfirms that all entries are unique at this stage.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F26B73-B6D8-CDC0-6093-8DF7AF28B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9" y="1256790"/>
            <a:ext cx="7322915" cy="228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13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78C-546A-0A5A-490E-B32B81D8B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96BFD3-43F4-479D-B02A-1AFEE7F0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839"/>
            <a:ext cx="8138847" cy="2591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7D6C6-69A4-5E58-4631-CA1489E51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2" y="3606800"/>
            <a:ext cx="8418895" cy="273778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2B0CFF9-E4BE-6B16-819C-242042B092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52757"/>
            <a:ext cx="112315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</a:rPr>
              <a:t>Option - Most &amp; Least Expensive per province</a:t>
            </a:r>
            <a:endParaRPr lang="en-US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91623812-4CC9-A078-345E-638181E472D0}"/>
              </a:ext>
            </a:extLst>
          </p:cNvPr>
          <p:cNvSpPr/>
          <p:nvPr/>
        </p:nvSpPr>
        <p:spPr>
          <a:xfrm>
            <a:off x="8364071" y="877731"/>
            <a:ext cx="3421087" cy="5466855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9F7574B9-05D0-7DB1-C9E2-BFB8F27CE87C}"/>
              </a:ext>
            </a:extLst>
          </p:cNvPr>
          <p:cNvSpPr/>
          <p:nvPr/>
        </p:nvSpPr>
        <p:spPr>
          <a:xfrm>
            <a:off x="8364071" y="1512090"/>
            <a:ext cx="3421087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93EF5E-C5BD-E914-673A-46F10E204CE5}"/>
              </a:ext>
            </a:extLst>
          </p:cNvPr>
          <p:cNvSpPr txBox="1"/>
          <p:nvPr/>
        </p:nvSpPr>
        <p:spPr>
          <a:xfrm>
            <a:off x="8482667" y="1013152"/>
            <a:ext cx="3395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noProof="0" dirty="0">
                <a:solidFill>
                  <a:schemeClr val="tx2"/>
                </a:solidFill>
              </a:rPr>
              <a:t>Price by Province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7ACBD9-67B5-08CF-8EC3-8BE359C9E98E}"/>
              </a:ext>
            </a:extLst>
          </p:cNvPr>
          <p:cNvSpPr txBox="1"/>
          <p:nvPr/>
        </p:nvSpPr>
        <p:spPr>
          <a:xfrm>
            <a:off x="8482667" y="1986098"/>
            <a:ext cx="3065221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rgbClr val="C00000"/>
                </a:solidFill>
              </a:rPr>
              <a:t>Flemish Brabant</a:t>
            </a:r>
            <a:r>
              <a:rPr lang="en-US" sz="1600" noProof="0" dirty="0">
                <a:solidFill>
                  <a:schemeClr val="tx2"/>
                </a:solidFill>
              </a:rPr>
              <a:t>, </a:t>
            </a:r>
            <a:r>
              <a:rPr lang="en-US" sz="1600" noProof="0" dirty="0">
                <a:solidFill>
                  <a:srgbClr val="C00000"/>
                </a:solidFill>
              </a:rPr>
              <a:t>Brussels</a:t>
            </a:r>
            <a:r>
              <a:rPr lang="en-US" sz="1600" noProof="0" dirty="0">
                <a:solidFill>
                  <a:schemeClr val="tx2"/>
                </a:solidFill>
              </a:rPr>
              <a:t>, and </a:t>
            </a:r>
            <a:r>
              <a:rPr lang="en-US" sz="1600" noProof="0" dirty="0">
                <a:solidFill>
                  <a:srgbClr val="C00000"/>
                </a:solidFill>
              </a:rPr>
              <a:t>West Flanders </a:t>
            </a:r>
            <a:r>
              <a:rPr lang="en-US" sz="1600" noProof="0" dirty="0">
                <a:solidFill>
                  <a:schemeClr val="tx2"/>
                </a:solidFill>
              </a:rPr>
              <a:t>have the highest maximum property prices, reaching up to €6–7 million.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Walloon provinces like </a:t>
            </a:r>
            <a:r>
              <a:rPr lang="en-US" sz="1600" noProof="0" dirty="0">
                <a:solidFill>
                  <a:srgbClr val="00B050"/>
                </a:solidFill>
              </a:rPr>
              <a:t>Hainaut</a:t>
            </a:r>
            <a:r>
              <a:rPr lang="en-US" sz="1600" noProof="0" dirty="0">
                <a:solidFill>
                  <a:schemeClr val="tx2"/>
                </a:solidFill>
              </a:rPr>
              <a:t> and </a:t>
            </a:r>
            <a:r>
              <a:rPr lang="en-US" sz="1600" noProof="0" dirty="0">
                <a:solidFill>
                  <a:srgbClr val="00B050"/>
                </a:solidFill>
              </a:rPr>
              <a:t>Liège</a:t>
            </a:r>
            <a:r>
              <a:rPr lang="en-US" sz="1600" noProof="0" dirty="0">
                <a:solidFill>
                  <a:schemeClr val="tx2"/>
                </a:solidFill>
              </a:rPr>
              <a:t> have the </a:t>
            </a:r>
            <a:r>
              <a:rPr lang="en-US" sz="1600" noProof="0" dirty="0">
                <a:solidFill>
                  <a:srgbClr val="00B050"/>
                </a:solidFill>
              </a:rPr>
              <a:t>lowest minimum prices,</a:t>
            </a:r>
            <a:r>
              <a:rPr lang="en-US" sz="1600" noProof="0" dirty="0">
                <a:solidFill>
                  <a:schemeClr val="tx2"/>
                </a:solidFill>
              </a:rPr>
              <a:t> below €50,000.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noProof="0" dirty="0">
                <a:solidFill>
                  <a:schemeClr val="tx2"/>
                </a:solidFill>
              </a:rPr>
              <a:t>This wide price range across provinces </a:t>
            </a:r>
            <a:r>
              <a:rPr lang="en-US" sz="1600" b="1" noProof="0" dirty="0">
                <a:solidFill>
                  <a:schemeClr val="tx2"/>
                </a:solidFill>
              </a:rPr>
              <a:t>highlights</a:t>
            </a:r>
            <a:r>
              <a:rPr lang="en-US" sz="1600" noProof="0" dirty="0">
                <a:solidFill>
                  <a:schemeClr val="tx2"/>
                </a:solidFill>
              </a:rPr>
              <a:t> the </a:t>
            </a:r>
            <a:r>
              <a:rPr lang="en-US" sz="1600" b="1" noProof="0" dirty="0">
                <a:solidFill>
                  <a:schemeClr val="tx2"/>
                </a:solidFill>
              </a:rPr>
              <a:t>importance</a:t>
            </a:r>
            <a:r>
              <a:rPr lang="en-US" sz="1600" noProof="0" dirty="0">
                <a:solidFill>
                  <a:schemeClr val="tx2"/>
                </a:solidFill>
              </a:rPr>
              <a:t> of </a:t>
            </a:r>
            <a:r>
              <a:rPr lang="en-US" sz="1600" b="1" noProof="0" dirty="0">
                <a:solidFill>
                  <a:schemeClr val="tx2"/>
                </a:solidFill>
              </a:rPr>
              <a:t>regional pricing strategies</a:t>
            </a:r>
            <a:r>
              <a:rPr lang="en-US" sz="1600" noProof="0" dirty="0">
                <a:solidFill>
                  <a:schemeClr val="tx2"/>
                </a:solidFill>
              </a:rPr>
              <a:t> in real estate modeling.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2A456E3-E41A-D9FE-997A-2E29BECEC075}"/>
              </a:ext>
            </a:extLst>
          </p:cNvPr>
          <p:cNvCxnSpPr>
            <a:cxnSpLocks/>
          </p:cNvCxnSpPr>
          <p:nvPr/>
        </p:nvCxnSpPr>
        <p:spPr>
          <a:xfrm flipH="1" flipV="1">
            <a:off x="7071360" y="1346200"/>
            <a:ext cx="1742440" cy="68580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CA8514-9E38-C72E-C1CA-B9ED5ABEA4DB}"/>
              </a:ext>
            </a:extLst>
          </p:cNvPr>
          <p:cNvCxnSpPr>
            <a:cxnSpLocks/>
          </p:cNvCxnSpPr>
          <p:nvPr/>
        </p:nvCxnSpPr>
        <p:spPr>
          <a:xfrm flipH="1">
            <a:off x="4100002" y="3561080"/>
            <a:ext cx="4617278" cy="487680"/>
          </a:xfrm>
          <a:prstGeom prst="line">
            <a:avLst/>
          </a:prstGeom>
          <a:ln w="190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100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4EB8-61D9-0D09-96F6-341534DEF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ACBAA78A-58F6-071A-C16E-805AADF2A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3.5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</a:t>
            </a:r>
            <a:r>
              <a:rPr lang="en-US" sz="2400" noProof="0" dirty="0" err="1">
                <a:solidFill>
                  <a:schemeClr val="accent2"/>
                </a:solidFill>
              </a:rPr>
              <a:t>beLgium</a:t>
            </a:r>
            <a:r>
              <a:rPr lang="en-US" sz="2400" noProof="0" dirty="0">
                <a:solidFill>
                  <a:schemeClr val="accent2"/>
                </a:solidFill>
              </a:rPr>
              <a:t> (1/2)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sp>
        <p:nvSpPr>
          <p:cNvPr id="12" name="Rounded Rectangle">
            <a:extLst>
              <a:ext uri="{FF2B5EF4-FFF2-40B4-BE49-F238E27FC236}">
                <a16:creationId xmlns:a16="http://schemas.microsoft.com/office/drawing/2014/main" id="{DF32D8F8-0731-0AB7-04C5-E66E01021148}"/>
              </a:ext>
            </a:extLst>
          </p:cNvPr>
          <p:cNvSpPr/>
          <p:nvPr/>
        </p:nvSpPr>
        <p:spPr>
          <a:xfrm>
            <a:off x="582281" y="947253"/>
            <a:ext cx="11364648" cy="5217494"/>
          </a:xfrm>
          <a:prstGeom prst="roundRect">
            <a:avLst>
              <a:gd name="adj" fmla="val 2568"/>
            </a:avLst>
          </a:prstGeom>
          <a:solidFill>
            <a:srgbClr val="FAFAFA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D556BA-3065-7666-9768-1AD5A91F1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43" y="1203747"/>
            <a:ext cx="9674314" cy="462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51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8A5999-0544-B359-2C7B-8E8D01CF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8F97BE18-79E2-0A35-E38A-4CC23D1F4E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3.6 What are the most expensive municipalities in Wallonia?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3A5F2A-4B26-503F-3687-7CC5DD908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085" y="878730"/>
            <a:ext cx="9109563" cy="59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9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29639-1C0E-E611-DE97-C28873F9C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FFB450F-8158-1429-F386-A0448D180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3.7 What are the most expensive municipalities in Flanders?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89303-AEB4-B716-0D34-78250DB78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79" y="842432"/>
            <a:ext cx="9127770" cy="601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7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3C980-B7F4-D5C4-17FA-4A8ABE056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9E42F14A-1ACF-2CD6-D7B1-9C00EB43A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273348"/>
            <a:ext cx="11231562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  <a:latin typeface="+mn-lt"/>
              </a:rPr>
              <a:t>3.8 What are the least expensive municipalities in Belgium? </a:t>
            </a:r>
            <a:endParaRPr lang="en-US" sz="2800" b="0" noProof="0" dirty="0">
              <a:solidFill>
                <a:schemeClr val="accent2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FD762C-C79C-1AE9-199A-DFCAB144C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06" y="932441"/>
            <a:ext cx="8918266" cy="592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83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A0C53-0A15-A629-488C-34B2A3596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343019B5-5983-0765-0F89-55741B16C7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9" y="308156"/>
            <a:ext cx="11231562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noProof="0" dirty="0">
                <a:solidFill>
                  <a:schemeClr val="accent2"/>
                </a:solidFill>
                <a:latin typeface="+mn-lt"/>
              </a:rPr>
              <a:t>3.8 Top 10 most expensive municipalities (by average price</a:t>
            </a:r>
            <a:r>
              <a:rPr lang="en-US" sz="2400" noProof="0" dirty="0">
                <a:solidFill>
                  <a:schemeClr val="accent2"/>
                </a:solidFill>
              </a:rPr>
              <a:t>) in be</a:t>
            </a:r>
            <a:r>
              <a:rPr lang="en-US" sz="2400" dirty="0">
                <a:solidFill>
                  <a:schemeClr val="accent2"/>
                </a:solidFill>
              </a:rPr>
              <a:t>L</a:t>
            </a:r>
            <a:r>
              <a:rPr lang="en-US" sz="2400" noProof="0" dirty="0" err="1">
                <a:solidFill>
                  <a:schemeClr val="accent2"/>
                </a:solidFill>
              </a:rPr>
              <a:t>gium</a:t>
            </a:r>
            <a:r>
              <a:rPr lang="en-US" sz="2400" noProof="0" dirty="0">
                <a:solidFill>
                  <a:schemeClr val="accent2"/>
                </a:solidFill>
              </a:rPr>
              <a:t> (2/2)</a:t>
            </a:r>
            <a:endParaRPr lang="en-US" sz="24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3C20DA-09B5-74A1-0BD3-A28BEA839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13" y="767318"/>
            <a:ext cx="9190175" cy="6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37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5251-C789-356F-A4C0-998A810B9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205D50FB-E947-0990-CE37-97F0B69A6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3.9 What are the least expensive municipalities in Wallonia?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2A074C-58C3-6D90-352E-5693D188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931" y="709572"/>
            <a:ext cx="9178836" cy="614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66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40A40-8C41-9582-7B34-17A6042DC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043551A0-E19B-B4F8-F15A-0254ECD21B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80218" y="273348"/>
            <a:ext cx="11604299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noProof="0" dirty="0">
                <a:solidFill>
                  <a:schemeClr val="accent2"/>
                </a:solidFill>
              </a:rPr>
              <a:t>3.10 What are the least expensive municipalities in Flanders? </a:t>
            </a:r>
            <a:endParaRPr lang="en-US" sz="2800" b="0" noProof="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32BA7A-D6DA-A1CC-3162-437DDC7A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13" y="994599"/>
            <a:ext cx="8711356" cy="579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25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7B711-C502-6014-0AF1-978886692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22156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Conclusion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8F821CD6-A1F9-C0FC-4599-06EF04B499BF}"/>
              </a:ext>
            </a:extLst>
          </p:cNvPr>
          <p:cNvSpPr/>
          <p:nvPr/>
        </p:nvSpPr>
        <p:spPr>
          <a:xfrm>
            <a:off x="38925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8" name="Rounded Rectangle">
            <a:extLst>
              <a:ext uri="{FF2B5EF4-FFF2-40B4-BE49-F238E27FC236}">
                <a16:creationId xmlns:a16="http://schemas.microsoft.com/office/drawing/2014/main" id="{5EC5BA0A-BD21-15D8-94E3-55C4B274CCA3}"/>
              </a:ext>
            </a:extLst>
          </p:cNvPr>
          <p:cNvSpPr/>
          <p:nvPr/>
        </p:nvSpPr>
        <p:spPr>
          <a:xfrm>
            <a:off x="2760265" y="1021471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9" name="Rounded Rectangle">
            <a:extLst>
              <a:ext uri="{FF2B5EF4-FFF2-40B4-BE49-F238E27FC236}">
                <a16:creationId xmlns:a16="http://schemas.microsoft.com/office/drawing/2014/main" id="{64C29540-BBEF-7C17-5A90-8DF70A2592A5}"/>
              </a:ext>
            </a:extLst>
          </p:cNvPr>
          <p:cNvSpPr/>
          <p:nvPr/>
        </p:nvSpPr>
        <p:spPr>
          <a:xfrm>
            <a:off x="51222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0" name="Rounded Rectangle">
            <a:extLst>
              <a:ext uri="{FF2B5EF4-FFF2-40B4-BE49-F238E27FC236}">
                <a16:creationId xmlns:a16="http://schemas.microsoft.com/office/drawing/2014/main" id="{268E1DD6-02AE-D143-44AB-CBA10300B9B5}"/>
              </a:ext>
            </a:extLst>
          </p:cNvPr>
          <p:cNvSpPr/>
          <p:nvPr/>
        </p:nvSpPr>
        <p:spPr>
          <a:xfrm>
            <a:off x="7341348" y="1013152"/>
            <a:ext cx="2285124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1" name="Rounded Rectangle">
            <a:extLst>
              <a:ext uri="{FF2B5EF4-FFF2-40B4-BE49-F238E27FC236}">
                <a16:creationId xmlns:a16="http://schemas.microsoft.com/office/drawing/2014/main" id="{618C3893-48A8-46BE-6267-475CC5EE08A0}"/>
              </a:ext>
            </a:extLst>
          </p:cNvPr>
          <p:cNvSpPr/>
          <p:nvPr/>
        </p:nvSpPr>
        <p:spPr>
          <a:xfrm>
            <a:off x="9693632" y="1021471"/>
            <a:ext cx="2117368" cy="475027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55EF4A70-3B39-F93B-5795-7064199CFD26}"/>
              </a:ext>
            </a:extLst>
          </p:cNvPr>
          <p:cNvSpPr txBox="1"/>
          <p:nvPr/>
        </p:nvSpPr>
        <p:spPr>
          <a:xfrm>
            <a:off x="511829" y="1255849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Size and features matter</a:t>
            </a:r>
          </a:p>
        </p:txBody>
      </p:sp>
      <p:sp>
        <p:nvSpPr>
          <p:cNvPr id="13" name="Mobilisation &amp; Inputs Gathering">
            <a:extLst>
              <a:ext uri="{FF2B5EF4-FFF2-40B4-BE49-F238E27FC236}">
                <a16:creationId xmlns:a16="http://schemas.microsoft.com/office/drawing/2014/main" id="{55B09F11-FBCE-94EA-D5DD-1C09B8415D6D}"/>
              </a:ext>
            </a:extLst>
          </p:cNvPr>
          <p:cNvSpPr txBox="1"/>
          <p:nvPr/>
        </p:nvSpPr>
        <p:spPr>
          <a:xfrm>
            <a:off x="2942017" y="1255849"/>
            <a:ext cx="1881932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Location is crucial</a:t>
            </a:r>
          </a:p>
        </p:txBody>
      </p:sp>
      <p:sp>
        <p:nvSpPr>
          <p:cNvPr id="14" name="Mobilisation &amp; Inputs Gathering">
            <a:extLst>
              <a:ext uri="{FF2B5EF4-FFF2-40B4-BE49-F238E27FC236}">
                <a16:creationId xmlns:a16="http://schemas.microsoft.com/office/drawing/2014/main" id="{9D1E3756-3153-7456-FDD8-3676D1E8AC49}"/>
              </a:ext>
            </a:extLst>
          </p:cNvPr>
          <p:cNvSpPr txBox="1"/>
          <p:nvPr/>
        </p:nvSpPr>
        <p:spPr>
          <a:xfrm>
            <a:off x="5294633" y="1172103"/>
            <a:ext cx="1874314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Outliers and data quality need attention</a:t>
            </a:r>
          </a:p>
        </p:txBody>
      </p:sp>
      <p:sp>
        <p:nvSpPr>
          <p:cNvPr id="15" name="Mobilisation &amp; Inputs Gathering">
            <a:extLst>
              <a:ext uri="{FF2B5EF4-FFF2-40B4-BE49-F238E27FC236}">
                <a16:creationId xmlns:a16="http://schemas.microsoft.com/office/drawing/2014/main" id="{6E21D8A5-3D6D-4A43-365F-2A484B72FC59}"/>
              </a:ext>
            </a:extLst>
          </p:cNvPr>
          <p:cNvSpPr txBox="1"/>
          <p:nvPr/>
        </p:nvSpPr>
        <p:spPr>
          <a:xfrm>
            <a:off x="7522590" y="1178488"/>
            <a:ext cx="2000168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No single variable can predict price accurately</a:t>
            </a:r>
          </a:p>
        </p:txBody>
      </p:sp>
      <p:sp>
        <p:nvSpPr>
          <p:cNvPr id="16" name="Mobilisation &amp; Inputs Gathering">
            <a:extLst>
              <a:ext uri="{FF2B5EF4-FFF2-40B4-BE49-F238E27FC236}">
                <a16:creationId xmlns:a16="http://schemas.microsoft.com/office/drawing/2014/main" id="{8BD85427-A04B-3350-1E10-5E044B43F66F}"/>
              </a:ext>
            </a:extLst>
          </p:cNvPr>
          <p:cNvSpPr txBox="1"/>
          <p:nvPr/>
        </p:nvSpPr>
        <p:spPr>
          <a:xfrm>
            <a:off x="9859309" y="1181325"/>
            <a:ext cx="1786013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Machine learning improves prediction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EDB71044-A5BC-2D7F-CC94-AF4268FC960A}"/>
              </a:ext>
            </a:extLst>
          </p:cNvPr>
          <p:cNvSpPr/>
          <p:nvPr/>
        </p:nvSpPr>
        <p:spPr>
          <a:xfrm>
            <a:off x="7354712" y="1729392"/>
            <a:ext cx="2285124" cy="0"/>
          </a:xfrm>
          <a:prstGeom prst="line">
            <a:avLst/>
          </a:prstGeom>
          <a:noFill/>
          <a:ln w="50800" cap="flat">
            <a:solidFill>
              <a:srgbClr val="F94F0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18" name="Mobilisation &amp; Inputs Gathering">
            <a:extLst>
              <a:ext uri="{FF2B5EF4-FFF2-40B4-BE49-F238E27FC236}">
                <a16:creationId xmlns:a16="http://schemas.microsoft.com/office/drawing/2014/main" id="{5FF57692-A2C6-9151-421C-71CEE2C55E90}"/>
              </a:ext>
            </a:extLst>
          </p:cNvPr>
          <p:cNvSpPr txBox="1"/>
          <p:nvPr/>
        </p:nvSpPr>
        <p:spPr>
          <a:xfrm>
            <a:off x="7542440" y="1894103"/>
            <a:ext cx="1909070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Correlations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with price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generally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weak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to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moderate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This confirms that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a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combination of features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along with f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eature engineering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177800" indent="-177800"/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is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needed to build effective models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.</a:t>
            </a:r>
            <a:endParaRPr lang="fr-BE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Mobilisation &amp; Inputs Gathering">
            <a:extLst>
              <a:ext uri="{FF2B5EF4-FFF2-40B4-BE49-F238E27FC236}">
                <a16:creationId xmlns:a16="http://schemas.microsoft.com/office/drawing/2014/main" id="{B6A3A953-E619-A403-02F2-6D199F7F2526}"/>
              </a:ext>
            </a:extLst>
          </p:cNvPr>
          <p:cNvSpPr txBox="1"/>
          <p:nvPr/>
        </p:nvSpPr>
        <p:spPr>
          <a:xfrm>
            <a:off x="9932803" y="1924891"/>
            <a:ext cx="1831493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Advanced models like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Random Forest </a:t>
            </a: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    and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0072C7"/>
                </a:solidFill>
                <a:cs typeface="Segoe UI Light" panose="020B0502040204020203" pitchFamily="34" charset="0"/>
              </a:rPr>
              <a:t>XGBoost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 particularity</a:t>
            </a:r>
            <a:r>
              <a:rPr lang="en-US" sz="1400" dirty="0">
                <a:solidFill>
                  <a:srgbClr val="0072C7"/>
                </a:solidFill>
                <a:cs typeface="Segoe UI Light" panose="020B0502040204020203" pitchFamily="34" charset="0"/>
              </a:rPr>
              <a:t> </a:t>
            </a:r>
          </a:p>
          <a:p>
            <a:pPr marL="193675" indent="-193675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0072C7"/>
                </a:solidFill>
                <a:cs typeface="Segoe UI Light" panose="020B0502040204020203" pitchFamily="34" charset="0"/>
              </a:rPr>
              <a:t>outperform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 linear regressio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n,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especially when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all engineered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and </a:t>
            </a:r>
            <a:r>
              <a:rPr lang="en-US" sz="1400" b="1" dirty="0">
                <a:solidFill>
                  <a:schemeClr val="accent2"/>
                </a:solidFill>
                <a:cs typeface="Segoe UI Light" panose="020B0502040204020203" pitchFamily="34" charset="0"/>
              </a:rPr>
              <a:t>cleaned features are used.</a:t>
            </a:r>
            <a:endParaRPr lang="fr-BE" sz="1400" b="1" dirty="0">
              <a:solidFill>
                <a:schemeClr val="accent2"/>
              </a:solidFill>
              <a:cs typeface="Segoe UI Light" panose="020B0502040204020203" pitchFamily="34" charset="0"/>
            </a:endParaRPr>
          </a:p>
        </p:txBody>
      </p:sp>
      <p:sp>
        <p:nvSpPr>
          <p:cNvPr id="20" name="Line">
            <a:extLst>
              <a:ext uri="{FF2B5EF4-FFF2-40B4-BE49-F238E27FC236}">
                <a16:creationId xmlns:a16="http://schemas.microsoft.com/office/drawing/2014/main" id="{921DB1E1-08F0-67C8-F1C6-FF5B4CE745CB}"/>
              </a:ext>
            </a:extLst>
          </p:cNvPr>
          <p:cNvSpPr/>
          <p:nvPr/>
        </p:nvSpPr>
        <p:spPr>
          <a:xfrm>
            <a:off x="9702737" y="1729392"/>
            <a:ext cx="2108263" cy="0"/>
          </a:xfrm>
          <a:prstGeom prst="line">
            <a:avLst/>
          </a:prstGeom>
          <a:noFill/>
          <a:ln w="50800" cap="flat">
            <a:solidFill>
              <a:srgbClr val="FFB31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1" name="Mobilisation &amp; Inputs Gathering">
            <a:extLst>
              <a:ext uri="{FF2B5EF4-FFF2-40B4-BE49-F238E27FC236}">
                <a16:creationId xmlns:a16="http://schemas.microsoft.com/office/drawing/2014/main" id="{0079D48E-47C0-15A7-A29F-2116D0EA4C28}"/>
              </a:ext>
            </a:extLst>
          </p:cNvPr>
          <p:cNvSpPr txBox="1"/>
          <p:nvPr/>
        </p:nvSpPr>
        <p:spPr>
          <a:xfrm>
            <a:off x="2968161" y="1913323"/>
            <a:ext cx="2021115" cy="24961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Post Code serves as a strong proxy for location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one of the most influential factors in real estate.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193675" indent="-193675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Regional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municipal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differences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69875" indent="-269875"/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  <a:sym typeface="Wingdings" panose="05000000000000000000" pitchFamily="2" charset="2"/>
              </a:rPr>
              <a:t>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explain large price    variations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4B8D4C5C-9B67-5F6E-E152-20B7AB8A0240}"/>
              </a:ext>
            </a:extLst>
          </p:cNvPr>
          <p:cNvSpPr/>
          <p:nvPr/>
        </p:nvSpPr>
        <p:spPr>
          <a:xfrm>
            <a:off x="5122232" y="1720283"/>
            <a:ext cx="2117368" cy="0"/>
          </a:xfrm>
          <a:prstGeom prst="line">
            <a:avLst/>
          </a:prstGeom>
          <a:noFill/>
          <a:ln w="50800" cap="flat">
            <a:solidFill>
              <a:srgbClr val="0072C6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3" name="Mobilisation &amp; Inputs Gathering">
            <a:extLst>
              <a:ext uri="{FF2B5EF4-FFF2-40B4-BE49-F238E27FC236}">
                <a16:creationId xmlns:a16="http://schemas.microsoft.com/office/drawing/2014/main" id="{889AF4BF-A2FD-DC8F-BE21-55BD0C1D5784}"/>
              </a:ext>
            </a:extLst>
          </p:cNvPr>
          <p:cNvSpPr txBox="1"/>
          <p:nvPr/>
        </p:nvSpPr>
        <p:spPr>
          <a:xfrm>
            <a:off x="5269906" y="1890554"/>
            <a:ext cx="1947048" cy="11416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Several extreme values in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surface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room counts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suggest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need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 for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robust cleaning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(and validation)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before model training</a:t>
            </a:r>
            <a:endParaRPr lang="fr-BE" sz="1400" u="sng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Line">
            <a:extLst>
              <a:ext uri="{FF2B5EF4-FFF2-40B4-BE49-F238E27FC236}">
                <a16:creationId xmlns:a16="http://schemas.microsoft.com/office/drawing/2014/main" id="{F5753CF1-1D0F-DA14-DBDF-4E093F1045D3}"/>
              </a:ext>
            </a:extLst>
          </p:cNvPr>
          <p:cNvSpPr/>
          <p:nvPr/>
        </p:nvSpPr>
        <p:spPr>
          <a:xfrm>
            <a:off x="2760265" y="1720283"/>
            <a:ext cx="2285124" cy="0"/>
          </a:xfrm>
          <a:prstGeom prst="line">
            <a:avLst/>
          </a:prstGeom>
          <a:noFill/>
          <a:ln w="50800" cap="flat">
            <a:solidFill>
              <a:srgbClr val="D73285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2521F31-A25B-3D9F-D339-2108F8402AE2}"/>
              </a:ext>
            </a:extLst>
          </p:cNvPr>
          <p:cNvSpPr/>
          <p:nvPr/>
        </p:nvSpPr>
        <p:spPr>
          <a:xfrm>
            <a:off x="387353" y="1720283"/>
            <a:ext cx="2287025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26" name="Mobilisation &amp; Inputs Gathering">
            <a:extLst>
              <a:ext uri="{FF2B5EF4-FFF2-40B4-BE49-F238E27FC236}">
                <a16:creationId xmlns:a16="http://schemas.microsoft.com/office/drawing/2014/main" id="{A4E5AD91-6DDB-A83C-17C7-FA36B127BECB}"/>
              </a:ext>
            </a:extLst>
          </p:cNvPr>
          <p:cNvSpPr txBox="1"/>
          <p:nvPr/>
        </p:nvSpPr>
        <p:spPr>
          <a:xfrm>
            <a:off x="520700" y="1935083"/>
            <a:ext cx="2024380" cy="6685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Variables like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Bedroom Count,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Terrace Surface,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Habitable Surface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are among the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strongest drivers of price </a:t>
            </a:r>
          </a:p>
          <a:p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confirming that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larger and better-equipped </a:t>
            </a: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properties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 sz="1400" dirty="0">
              <a:solidFill>
                <a:srgbClr val="44546A"/>
              </a:solidFill>
              <a:cs typeface="Segoe UI Light" panose="020B0502040204020203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1400" dirty="0">
                <a:solidFill>
                  <a:srgbClr val="44546A"/>
                </a:solidFill>
                <a:cs typeface="Segoe UI Light" panose="020B0502040204020203" pitchFamily="34" charset="0"/>
              </a:rPr>
              <a:t>command </a:t>
            </a:r>
            <a:r>
              <a:rPr lang="en-US" sz="1400" b="1" dirty="0">
                <a:solidFill>
                  <a:srgbClr val="44546A"/>
                </a:solidFill>
                <a:cs typeface="Segoe UI Light" panose="020B0502040204020203" pitchFamily="34" charset="0"/>
              </a:rPr>
              <a:t>higher value</a:t>
            </a:r>
            <a:endParaRPr lang="fr-BE" sz="1400" b="1" dirty="0">
              <a:solidFill>
                <a:srgbClr val="44546A"/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92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F374A-3173-86BB-FA90-2CD2901D8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">
            <a:extLst>
              <a:ext uri="{FF2B5EF4-FFF2-40B4-BE49-F238E27FC236}">
                <a16:creationId xmlns:a16="http://schemas.microsoft.com/office/drawing/2014/main" id="{1C2EBF43-2029-8A17-7A19-4F9D1FEFB0A0}"/>
              </a:ext>
            </a:extLst>
          </p:cNvPr>
          <p:cNvSpPr/>
          <p:nvPr/>
        </p:nvSpPr>
        <p:spPr>
          <a:xfrm>
            <a:off x="4737052" y="958851"/>
            <a:ext cx="7226348" cy="5213348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E92DFF-283B-477E-8A51-45AF15483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332445"/>
            <a:ext cx="11150600" cy="375679"/>
          </a:xfrm>
        </p:spPr>
        <p:txBody>
          <a:bodyPr/>
          <a:lstStyle/>
          <a:p>
            <a:r>
              <a:rPr lang="en-US" dirty="0">
                <a:solidFill>
                  <a:srgbClr val="0072C7"/>
                </a:solidFill>
              </a:rPr>
              <a:t>Model Comparison – Real estate price Prediction</a:t>
            </a:r>
          </a:p>
        </p:txBody>
      </p:sp>
      <p:sp>
        <p:nvSpPr>
          <p:cNvPr id="7" name="Rounded Rectangle">
            <a:extLst>
              <a:ext uri="{FF2B5EF4-FFF2-40B4-BE49-F238E27FC236}">
                <a16:creationId xmlns:a16="http://schemas.microsoft.com/office/drawing/2014/main" id="{084AD0DB-CAD3-3D7C-F6CF-F60AC87BF09E}"/>
              </a:ext>
            </a:extLst>
          </p:cNvPr>
          <p:cNvSpPr/>
          <p:nvPr/>
        </p:nvSpPr>
        <p:spPr>
          <a:xfrm>
            <a:off x="389254" y="958850"/>
            <a:ext cx="4129992" cy="5213349"/>
          </a:xfrm>
          <a:prstGeom prst="roundRect">
            <a:avLst>
              <a:gd name="adj" fmla="val 3067"/>
            </a:avLst>
          </a:prstGeom>
          <a:solidFill>
            <a:schemeClr val="bg1">
              <a:alpha val="87000"/>
            </a:schemeClr>
          </a:solidFill>
          <a:ln w="12700" cap="flat">
            <a:noFill/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fr-BE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Segoe UI"/>
              <a:sym typeface="Segoe UI"/>
            </a:endParaRPr>
          </a:p>
        </p:txBody>
      </p:sp>
      <p:sp>
        <p:nvSpPr>
          <p:cNvPr id="12" name="Mobilisation &amp; Inputs Gathering">
            <a:extLst>
              <a:ext uri="{FF2B5EF4-FFF2-40B4-BE49-F238E27FC236}">
                <a16:creationId xmlns:a16="http://schemas.microsoft.com/office/drawing/2014/main" id="{6E41B3A1-F8D5-E2CE-317E-BA2C3A7BBB7F}"/>
              </a:ext>
            </a:extLst>
          </p:cNvPr>
          <p:cNvSpPr txBox="1"/>
          <p:nvPr/>
        </p:nvSpPr>
        <p:spPr>
          <a:xfrm>
            <a:off x="607060" y="1029025"/>
            <a:ext cx="2033251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Metrics</a:t>
            </a:r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A35D7166-01CC-1855-674D-92FFF09E065F}"/>
              </a:ext>
            </a:extLst>
          </p:cNvPr>
          <p:cNvSpPr/>
          <p:nvPr/>
        </p:nvSpPr>
        <p:spPr>
          <a:xfrm>
            <a:off x="387353" y="1492562"/>
            <a:ext cx="413189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2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F97724-2C61-A9DF-1CA2-071F1391A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326887"/>
              </p:ext>
            </p:extLst>
          </p:nvPr>
        </p:nvGraphicFramePr>
        <p:xfrm>
          <a:off x="520702" y="1690802"/>
          <a:ext cx="3839632" cy="428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3">
                  <a:extLst>
                    <a:ext uri="{9D8B030D-6E8A-4147-A177-3AD203B41FA5}">
                      <a16:colId xmlns:a16="http://schemas.microsoft.com/office/drawing/2014/main" val="976231879"/>
                    </a:ext>
                  </a:extLst>
                </a:gridCol>
                <a:gridCol w="2481539">
                  <a:extLst>
                    <a:ext uri="{9D8B030D-6E8A-4147-A177-3AD203B41FA5}">
                      <a16:colId xmlns:a16="http://schemas.microsoft.com/office/drawing/2014/main" val="4046072683"/>
                    </a:ext>
                  </a:extLst>
                </a:gridCol>
              </a:tblGrid>
              <a:tr h="381718"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noProof="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1677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MAE</a:t>
                      </a:r>
                      <a:r>
                        <a:rPr lang="en-US" sz="1400" noProof="0" dirty="0"/>
                        <a:t> (Mean Absolute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Average absolute deviation from actual prices (in euros)</a:t>
                      </a:r>
                    </a:p>
                    <a:p>
                      <a:endParaRPr lang="en-US" sz="1400" b="1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871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RMSE</a:t>
                      </a:r>
                      <a:r>
                        <a:rPr lang="en-US" sz="1400" noProof="0" dirty="0"/>
                        <a:t> (Root Mean Squared Error)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noProof="0" dirty="0"/>
                        <a:t>Penalizes large errors more than MAE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Also, in euros.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Lower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72753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R²</a:t>
                      </a:r>
                      <a:r>
                        <a:rPr lang="en-US" sz="1400" noProof="0" dirty="0"/>
                        <a:t> 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noProof="0" dirty="0"/>
                        <a:t>Coefficient of determination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noProof="0" dirty="0"/>
                        <a:t>Explains </a:t>
                      </a:r>
                      <a:r>
                        <a:rPr lang="en-US" sz="1400" b="1" noProof="0" dirty="0"/>
                        <a:t>how much of </a:t>
                      </a:r>
                      <a:r>
                        <a:rPr lang="en-US" sz="1400" noProof="0" dirty="0"/>
                        <a:t>the </a:t>
                      </a:r>
                      <a:r>
                        <a:rPr lang="en-US" sz="1400" b="1" noProof="0" dirty="0"/>
                        <a:t>variance</a:t>
                      </a:r>
                      <a:r>
                        <a:rPr lang="en-US" sz="1400" noProof="0" dirty="0"/>
                        <a:t> in price </a:t>
                      </a:r>
                      <a:r>
                        <a:rPr lang="en-US" sz="1400" b="1" noProof="0" dirty="0"/>
                        <a:t>is captured by the model</a:t>
                      </a:r>
                    </a:p>
                    <a:p>
                      <a:endParaRPr lang="en-US" sz="1400" noProof="0" dirty="0"/>
                    </a:p>
                    <a:p>
                      <a:r>
                        <a:rPr lang="en-US" sz="1400" b="1" noProof="0" dirty="0"/>
                        <a:t>Higher is better.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001798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E1FDF2E1-974D-7A7F-8872-9E61196DA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837" y="1783826"/>
            <a:ext cx="7067913" cy="4045158"/>
          </a:xfrm>
          <a:prstGeom prst="rect">
            <a:avLst/>
          </a:prstGeom>
        </p:spPr>
      </p:pic>
      <p:sp>
        <p:nvSpPr>
          <p:cNvPr id="27" name="Mobilisation &amp; Inputs Gathering">
            <a:extLst>
              <a:ext uri="{FF2B5EF4-FFF2-40B4-BE49-F238E27FC236}">
                <a16:creationId xmlns:a16="http://schemas.microsoft.com/office/drawing/2014/main" id="{940F7778-CB26-7136-7AED-5D2466418EAF}"/>
              </a:ext>
            </a:extLst>
          </p:cNvPr>
          <p:cNvSpPr txBox="1"/>
          <p:nvPr/>
        </p:nvSpPr>
        <p:spPr>
          <a:xfrm>
            <a:off x="4961694" y="1029016"/>
            <a:ext cx="5484056" cy="3779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9" tIns="35719" rIns="35719" bIns="35719" numCol="1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noProof="0" dirty="0">
                <a:solidFill>
                  <a:srgbClr val="44546A"/>
                </a:solidFill>
                <a:cs typeface="Segoe UI Light" panose="020B0502040204020203" pitchFamily="34" charset="0"/>
              </a:rPr>
              <a:t>Model Performance Comparison</a:t>
            </a:r>
          </a:p>
        </p:txBody>
      </p:sp>
      <p:sp>
        <p:nvSpPr>
          <p:cNvPr id="28" name="Line">
            <a:extLst>
              <a:ext uri="{FF2B5EF4-FFF2-40B4-BE49-F238E27FC236}">
                <a16:creationId xmlns:a16="http://schemas.microsoft.com/office/drawing/2014/main" id="{281A485A-4493-C7EF-B290-4C777ADFDEEA}"/>
              </a:ext>
            </a:extLst>
          </p:cNvPr>
          <p:cNvSpPr/>
          <p:nvPr/>
        </p:nvSpPr>
        <p:spPr>
          <a:xfrm>
            <a:off x="4741987" y="1492553"/>
            <a:ext cx="7221413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400" u="none" strike="noStrike" kern="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Segoe UI"/>
              <a:sym typeface="Segoe U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5224F9-088A-C008-2861-EB38E5A9A048}"/>
              </a:ext>
            </a:extLst>
          </p:cNvPr>
          <p:cNvSpPr/>
          <p:nvPr/>
        </p:nvSpPr>
        <p:spPr>
          <a:xfrm>
            <a:off x="8060598" y="1909763"/>
            <a:ext cx="1105704" cy="57106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E9A64B-2D21-4B9E-D2C7-DEF922D160BF}"/>
              </a:ext>
            </a:extLst>
          </p:cNvPr>
          <p:cNvSpPr/>
          <p:nvPr/>
        </p:nvSpPr>
        <p:spPr>
          <a:xfrm>
            <a:off x="10468836" y="1906138"/>
            <a:ext cx="751614" cy="571063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3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B1FD5-7F1A-3055-4F3B-1258AE5B1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D32F61E9-5F4F-E6DE-E5BC-894E4D231C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2.2 Remove blank spaces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sp>
        <p:nvSpPr>
          <p:cNvPr id="3" name="Rounded Rectangle">
            <a:extLst>
              <a:ext uri="{FF2B5EF4-FFF2-40B4-BE49-F238E27FC236}">
                <a16:creationId xmlns:a16="http://schemas.microsoft.com/office/drawing/2014/main" id="{A89390D7-6B6A-662C-1D99-8908E9753C84}"/>
              </a:ext>
            </a:extLst>
          </p:cNvPr>
          <p:cNvSpPr/>
          <p:nvPr/>
        </p:nvSpPr>
        <p:spPr>
          <a:xfrm>
            <a:off x="423014" y="1142255"/>
            <a:ext cx="11216760" cy="3376866"/>
          </a:xfrm>
          <a:prstGeom prst="roundRect">
            <a:avLst>
              <a:gd name="adj" fmla="val 2568"/>
            </a:avLst>
          </a:prstGeom>
          <a:solidFill>
            <a:srgbClr val="F5F5F5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73390260-26B9-4212-4FE6-D33389DD4507}"/>
              </a:ext>
            </a:extLst>
          </p:cNvPr>
          <p:cNvSpPr/>
          <p:nvPr/>
        </p:nvSpPr>
        <p:spPr>
          <a:xfrm>
            <a:off x="412128" y="4727121"/>
            <a:ext cx="11216760" cy="1470368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639CC43D-5A93-A226-DA50-D6013F046C35}"/>
              </a:ext>
            </a:extLst>
          </p:cNvPr>
          <p:cNvSpPr/>
          <p:nvPr/>
        </p:nvSpPr>
        <p:spPr>
          <a:xfrm>
            <a:off x="412128" y="5363647"/>
            <a:ext cx="111593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1705E9-4964-B43B-8EFC-91069BE8E811}"/>
              </a:ext>
            </a:extLst>
          </p:cNvPr>
          <p:cNvSpPr txBox="1"/>
          <p:nvPr/>
        </p:nvSpPr>
        <p:spPr>
          <a:xfrm>
            <a:off x="624920" y="4869450"/>
            <a:ext cx="10655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tx2"/>
                </a:solidFill>
              </a:rPr>
              <a:t>Observation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711549-EB3B-2144-91E6-72BA5AFA33A1}"/>
              </a:ext>
            </a:extLst>
          </p:cNvPr>
          <p:cNvSpPr txBox="1"/>
          <p:nvPr/>
        </p:nvSpPr>
        <p:spPr>
          <a:xfrm>
            <a:off x="763393" y="5483197"/>
            <a:ext cx="10665214" cy="506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464646"/>
                </a:solidFill>
              </a:rPr>
              <a:t>No leading/trailing blank spaces found in string columns.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30805F-B178-B74C-79BB-C5EA3E03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51" y="1379752"/>
            <a:ext cx="10979714" cy="302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541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70149-CA1C-349D-B6C3-1C05E09EE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2962DF-AE16-CB95-6A8C-BA8EC9B1C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63" y="3059723"/>
            <a:ext cx="6371778" cy="379374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EE353B4-798E-DC5B-D33D-3CADBC878F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568728" y="280640"/>
            <a:ext cx="5390237" cy="757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+mn-lt"/>
              </a:rPr>
              <a:t>Prediction Limits on High Property Prices</a:t>
            </a:r>
            <a:br>
              <a:rPr lang="en-US" sz="2800" dirty="0">
                <a:solidFill>
                  <a:schemeClr val="accent2"/>
                </a:solidFill>
                <a:latin typeface="+mn-lt"/>
              </a:rPr>
            </a:br>
            <a:endParaRPr lang="en-US" sz="2800" b="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Rounded Rectangle">
            <a:extLst>
              <a:ext uri="{FF2B5EF4-FFF2-40B4-BE49-F238E27FC236}">
                <a16:creationId xmlns:a16="http://schemas.microsoft.com/office/drawing/2014/main" id="{BAE2EB4F-AC1E-CB79-1DED-9F194F47E2C6}"/>
              </a:ext>
            </a:extLst>
          </p:cNvPr>
          <p:cNvSpPr/>
          <p:nvPr/>
        </p:nvSpPr>
        <p:spPr>
          <a:xfrm>
            <a:off x="6906218" y="809861"/>
            <a:ext cx="4715259" cy="5507409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8E142E-244B-B216-2548-B2200BE8B93B}"/>
              </a:ext>
            </a:extLst>
          </p:cNvPr>
          <p:cNvSpPr txBox="1"/>
          <p:nvPr/>
        </p:nvSpPr>
        <p:spPr>
          <a:xfrm>
            <a:off x="7081139" y="1003537"/>
            <a:ext cx="433371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To ensure prediction reliability, we </a:t>
            </a:r>
            <a:r>
              <a:rPr lang="en-US" b="1" dirty="0">
                <a:solidFill>
                  <a:schemeClr val="tx2"/>
                </a:solidFill>
              </a:rPr>
              <a:t>restricted the price range to €1.2M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Above €800k</a:t>
            </a:r>
            <a:r>
              <a:rPr lang="en-US" dirty="0">
                <a:solidFill>
                  <a:schemeClr val="tx2"/>
                </a:solidFill>
              </a:rPr>
              <a:t>, </a:t>
            </a:r>
            <a:r>
              <a:rPr lang="en-US" b="1" dirty="0">
                <a:solidFill>
                  <a:schemeClr val="tx2"/>
                </a:solidFill>
              </a:rPr>
              <a:t>predictions become more dispersed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less accurate</a:t>
            </a:r>
            <a:r>
              <a:rPr lang="en-US" dirty="0">
                <a:solidFill>
                  <a:schemeClr val="tx2"/>
                </a:solidFill>
              </a:rPr>
              <a:t>, as shown by the increasing deviation from the diagonal line.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From €750k to over €1M, residuals grow and shift upwards    </a:t>
            </a:r>
          </a:p>
          <a:p>
            <a:endParaRPr lang="en-US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pPr marL="554038" indent="-285750">
              <a:buFont typeface="Wingdings" panose="05000000000000000000" pitchFamily="2" charset="2"/>
              <a:buChar char="à"/>
            </a:pPr>
            <a:r>
              <a:rPr lang="en-US" dirty="0">
                <a:solidFill>
                  <a:schemeClr val="tx2"/>
                </a:solidFill>
              </a:rPr>
              <a:t>The model </a:t>
            </a:r>
            <a:r>
              <a:rPr lang="en-US" b="1" dirty="0">
                <a:solidFill>
                  <a:schemeClr val="tx2"/>
                </a:solidFill>
              </a:rPr>
              <a:t>increasingly underestimates high-value properties</a:t>
            </a:r>
            <a:r>
              <a:rPr lang="en-US" dirty="0">
                <a:solidFill>
                  <a:schemeClr val="tx2"/>
                </a:solidFill>
              </a:rPr>
              <a:t>.</a:t>
            </a:r>
          </a:p>
          <a:p>
            <a:pPr marL="554038" indent="-285750">
              <a:buFont typeface="Wingdings" panose="05000000000000000000" pitchFamily="2" charset="2"/>
              <a:buChar char="à"/>
            </a:pPr>
            <a:endParaRPr lang="en-US" dirty="0">
              <a:solidFill>
                <a:schemeClr val="tx2"/>
              </a:solidFill>
            </a:endParaRPr>
          </a:p>
          <a:p>
            <a:pPr marL="539750" indent="-273050"/>
            <a:r>
              <a:rPr lang="en-US" dirty="0">
                <a:solidFill>
                  <a:schemeClr val="tx2"/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tx2"/>
                </a:solidFill>
              </a:rPr>
              <a:t>This confirms </a:t>
            </a:r>
            <a:r>
              <a:rPr lang="en-US" b="1" dirty="0">
                <a:solidFill>
                  <a:schemeClr val="tx2"/>
                </a:solidFill>
              </a:rPr>
              <a:t>limited reliability </a:t>
            </a:r>
            <a:r>
              <a:rPr lang="en-US" dirty="0">
                <a:solidFill>
                  <a:schemeClr val="tx2"/>
                </a:solidFill>
              </a:rPr>
              <a:t>for </a:t>
            </a:r>
            <a:r>
              <a:rPr lang="en-US" b="1" dirty="0">
                <a:solidFill>
                  <a:schemeClr val="tx2"/>
                </a:solidFill>
              </a:rPr>
              <a:t>high-end properties</a:t>
            </a:r>
            <a:r>
              <a:rPr lang="en-US" dirty="0">
                <a:solidFill>
                  <a:schemeClr val="tx2"/>
                </a:solidFill>
              </a:rPr>
              <a:t>, due to </a:t>
            </a:r>
            <a:r>
              <a:rPr lang="en-US" b="1" dirty="0">
                <a:solidFill>
                  <a:schemeClr val="tx2"/>
                </a:solidFill>
              </a:rPr>
              <a:t>less data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b="1" dirty="0">
                <a:solidFill>
                  <a:schemeClr val="tx2"/>
                </a:solidFill>
              </a:rPr>
              <a:t>more complex patterns</a:t>
            </a:r>
            <a:r>
              <a:rPr lang="en-US" dirty="0">
                <a:solidFill>
                  <a:schemeClr val="tx2"/>
                </a:solidFill>
              </a:rPr>
              <a:t>.</a:t>
            </a:r>
            <a:endParaRPr lang="en-US" b="1" noProof="0" dirty="0">
              <a:solidFill>
                <a:srgbClr val="464646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300E8-5D11-6C17-7B1E-71F1C4FC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26" y="-15240"/>
            <a:ext cx="4359973" cy="306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8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37E53-3E2C-D3E3-6024-D303A52FD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16804C34-25AF-4917-9546-78A6DC0C71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15937" y="414402"/>
            <a:ext cx="93301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cap="none" noProof="0" dirty="0">
                <a:solidFill>
                  <a:schemeClr val="accent2"/>
                </a:solidFill>
                <a:latin typeface="+mn-lt"/>
              </a:rPr>
              <a:t>1.3 Fix any errors or invalid formats</a:t>
            </a:r>
            <a:endParaRPr kumimoji="0" lang="en-US" b="0" i="0" u="none" strike="noStrike" cap="none" normalizeH="0" baseline="0" noProof="0" dirty="0">
              <a:ln>
                <a:noFill/>
              </a:ln>
              <a:solidFill>
                <a:schemeClr val="accent2"/>
              </a:solidFill>
              <a:effectLst/>
              <a:latin typeface="+mn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879025-A7D4-1570-874A-742DC3A5DB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393849"/>
              </p:ext>
            </p:extLst>
          </p:nvPr>
        </p:nvGraphicFramePr>
        <p:xfrm>
          <a:off x="591632" y="1150336"/>
          <a:ext cx="10890720" cy="4971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2608">
                  <a:extLst>
                    <a:ext uri="{9D8B030D-6E8A-4147-A177-3AD203B41FA5}">
                      <a16:colId xmlns:a16="http://schemas.microsoft.com/office/drawing/2014/main" val="621279046"/>
                    </a:ext>
                  </a:extLst>
                </a:gridCol>
                <a:gridCol w="4407872">
                  <a:extLst>
                    <a:ext uri="{9D8B030D-6E8A-4147-A177-3AD203B41FA5}">
                      <a16:colId xmlns:a16="http://schemas.microsoft.com/office/drawing/2014/main" val="3817391439"/>
                    </a:ext>
                  </a:extLst>
                </a:gridCol>
                <a:gridCol w="3630240">
                  <a:extLst>
                    <a:ext uri="{9D8B030D-6E8A-4147-A177-3AD203B41FA5}">
                      <a16:colId xmlns:a16="http://schemas.microsoft.com/office/drawing/2014/main" val="12161729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b="1" dirty="0"/>
                        <a:t>Check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/>
                        <a:t>Result</a:t>
                      </a:r>
                      <a:endParaRPr lang="fr-BE" sz="1800"/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fr-BE" sz="1800" b="1" dirty="0"/>
                        <a:t>Action / Note</a:t>
                      </a:r>
                      <a:endParaRPr lang="fr-BE" sz="1800" dirty="0"/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2752764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Total missing values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2 396 576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Very high – clean or impute</a:t>
                      </a:r>
                    </a:p>
                  </a:txBody>
                  <a:tcPr marL="60435" marR="60435" marT="30218" marB="30218" anchor="ctr">
                    <a:solidFill>
                      <a:srgbClr val="FFB31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7196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surface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14804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Properties with price ≤ 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441782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&gt; 2025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413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Filter or correct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2701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Construction year &lt; 1800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52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Investigate or remove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781698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Duplicate rows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0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635974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Heating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GAS, FUELOIL, ELECTRIC, PELLET, SOLAR, CARBON, WOOD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OK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377511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Kitchen types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SEMI_EQUIPPED, INSTALLED, HYPER_EQUIPPED, NOT_INSTALLED, USA_* variants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Normalize naming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3846107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Building conditions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GOOD, TO_BE_DONE_UP, AS_NEW, JUST_RENOVATED, TO_RENOVATE, TO_RESTORE</a:t>
                      </a:r>
                    </a:p>
                  </a:txBody>
                  <a:tcPr marL="60435" marR="60435" marT="30218" marB="30218" anchor="ctr"/>
                </a:tc>
                <a:tc>
                  <a:txBody>
                    <a:bodyPr/>
                    <a:lstStyle/>
                    <a:p>
                      <a:r>
                        <a:rPr lang="en-US" sz="1800" noProof="0" dirty="0"/>
                        <a:t>Can be grouped / simplified</a:t>
                      </a:r>
                    </a:p>
                  </a:txBody>
                  <a:tcPr marL="60435" marR="60435" marT="30218" marB="30218" anchor="ctr"/>
                </a:tc>
                <a:extLst>
                  <a:ext uri="{0D108BD9-81ED-4DB2-BD59-A6C34878D82A}">
                    <a16:rowId xmlns:a16="http://schemas.microsoft.com/office/drawing/2014/main" val="1526397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552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4E8D7-FB98-4BC8-6164-E40F5A639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D9D8B5E5-6332-A59D-A236-7B6AFE14C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721" y="2250105"/>
            <a:ext cx="4996967" cy="693839"/>
          </a:xfrm>
        </p:spPr>
        <p:txBody>
          <a:bodyPr rtlCol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Show Percentage of Missing Values</a:t>
            </a:r>
          </a:p>
          <a:p>
            <a:r>
              <a:rPr lang="en-US" dirty="0">
                <a:solidFill>
                  <a:schemeClr val="tx2"/>
                </a:solidFill>
              </a:rPr>
              <a:t>Visualize Missingness  – Heatmap using seaborn</a:t>
            </a:r>
          </a:p>
          <a:p>
            <a:r>
              <a:rPr lang="en-US" noProof="0" dirty="0">
                <a:solidFill>
                  <a:schemeClr val="tx2"/>
                </a:solidFill>
              </a:rPr>
              <a:t>Bar plot (via `</a:t>
            </a:r>
            <a:r>
              <a:rPr lang="en-US" noProof="0" dirty="0" err="1">
                <a:solidFill>
                  <a:schemeClr val="tx2"/>
                </a:solidFill>
              </a:rPr>
              <a:t>missingno</a:t>
            </a:r>
            <a:r>
              <a:rPr lang="en-US" noProof="0" dirty="0">
                <a:solidFill>
                  <a:schemeClr val="tx2"/>
                </a:solidFill>
              </a:rPr>
              <a:t>`) summarizes the missing value count per feature</a:t>
            </a:r>
          </a:p>
          <a:p>
            <a:r>
              <a:rPr lang="en-US" dirty="0">
                <a:solidFill>
                  <a:schemeClr val="tx2"/>
                </a:solidFill>
              </a:rPr>
              <a:t>Save new dataset with missing values removed</a:t>
            </a:r>
          </a:p>
          <a:p>
            <a:r>
              <a:rPr lang="en-US" dirty="0">
                <a:solidFill>
                  <a:schemeClr val="tx2"/>
                </a:solidFill>
              </a:rPr>
              <a:t>Resulting Missing data matrix</a:t>
            </a:r>
            <a:endParaRPr lang="en-US" noProof="0" dirty="0">
              <a:solidFill>
                <a:schemeClr val="tx2"/>
              </a:solidFill>
            </a:endParaRP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A8223A-EBCC-A21F-4C52-60B8CADED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9EC71654-96A5-4280-94F3-931C61A9F92C}" type="slidenum">
              <a:rPr lang="fr-FR" noProof="0" smtClean="0"/>
              <a:pPr rtl="0">
                <a:spcAft>
                  <a:spcPts val="600"/>
                </a:spcAft>
              </a:pPr>
              <a:t>7</a:t>
            </a:fld>
            <a:endParaRPr lang="fr-FR" noProof="0"/>
          </a:p>
        </p:txBody>
      </p:sp>
      <p:pic>
        <p:nvPicPr>
          <p:cNvPr id="10" name="Espace réservé d’image 9" descr="paysage urbain&#10;">
            <a:extLst>
              <a:ext uri="{FF2B5EF4-FFF2-40B4-BE49-F238E27FC236}">
                <a16:creationId xmlns:a16="http://schemas.microsoft.com/office/drawing/2014/main" id="{35950C7B-0B7D-F04E-CE35-8F4DC210B5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355" r="-2" b="-2"/>
          <a:stretch>
            <a:fillRect/>
          </a:stretch>
        </p:blipFill>
        <p:spPr>
          <a:xfrm>
            <a:off x="5884648" y="10"/>
            <a:ext cx="6307353" cy="5780362"/>
          </a:xfrm>
          <a:noFill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AF201C-2DE0-E2FD-DB37-D3484B3D6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56" y="158238"/>
            <a:ext cx="4937211" cy="1935808"/>
          </a:xfrm>
        </p:spPr>
        <p:txBody>
          <a:bodyPr rtlCol="0" anchor="ctr">
            <a:normAutofit/>
          </a:bodyPr>
          <a:lstStyle/>
          <a:p>
            <a:pPr marL="357188" indent="-357188" rtl="0"/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1.4 Handle missing values </a:t>
            </a:r>
            <a:b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</a:br>
            <a:r>
              <a:rPr lang="en-US" sz="2800" noProof="0" dirty="0">
                <a:solidFill>
                  <a:schemeClr val="accent2"/>
                </a:solidFill>
                <a:latin typeface="Aptos" panose="020B0004020202020204" pitchFamily="34" charset="0"/>
              </a:rPr>
              <a:t>(drop or impute nulls)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30C92C-8248-DEE8-7B3E-9FA61805B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80" y="266364"/>
            <a:ext cx="1851122" cy="20163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CBD2082-D571-47B9-5D32-EC40C7D7297B}"/>
              </a:ext>
            </a:extLst>
          </p:cNvPr>
          <p:cNvSpPr/>
          <p:nvPr/>
        </p:nvSpPr>
        <p:spPr>
          <a:xfrm>
            <a:off x="5884648" y="-1405723"/>
            <a:ext cx="7186095" cy="7186095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1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578B-F083-4BDE-E991-170201C1A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5D0E392E-A01A-56BE-D316-B4AD99945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9" y="233422"/>
            <a:ext cx="8049576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+mn-lt"/>
              </a:rPr>
              <a:t>1.4.1 Show Percentage of Missing Values</a:t>
            </a:r>
            <a:endParaRPr lang="en-US" b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6D9BE141-31AA-74E6-2C97-AFF7A8B06779}"/>
              </a:ext>
            </a:extLst>
          </p:cNvPr>
          <p:cNvSpPr/>
          <p:nvPr/>
        </p:nvSpPr>
        <p:spPr>
          <a:xfrm>
            <a:off x="6304514" y="861410"/>
            <a:ext cx="5339787" cy="5386713"/>
          </a:xfrm>
          <a:prstGeom prst="roundRect">
            <a:avLst>
              <a:gd name="adj" fmla="val 2568"/>
            </a:avLst>
          </a:prstGeom>
          <a:solidFill>
            <a:schemeClr val="bg1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337803E5-47D6-2336-1F16-97733A7BD547}"/>
              </a:ext>
            </a:extLst>
          </p:cNvPr>
          <p:cNvSpPr/>
          <p:nvPr/>
        </p:nvSpPr>
        <p:spPr>
          <a:xfrm>
            <a:off x="6304515" y="1568691"/>
            <a:ext cx="5339786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212130-F80A-EE96-8EDB-948DE594F05C}"/>
              </a:ext>
            </a:extLst>
          </p:cNvPr>
          <p:cNvSpPr txBox="1"/>
          <p:nvPr/>
        </p:nvSpPr>
        <p:spPr>
          <a:xfrm>
            <a:off x="6636887" y="1004209"/>
            <a:ext cx="51378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Key Insight on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06BE88-E41B-F598-8D1B-98DD68C07675}"/>
              </a:ext>
            </a:extLst>
          </p:cNvPr>
          <p:cNvSpPr txBox="1"/>
          <p:nvPr/>
        </p:nvSpPr>
        <p:spPr>
          <a:xfrm>
            <a:off x="6636887" y="2015581"/>
            <a:ext cx="467503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Drop columns with 100% missing or irrelevant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Impute key features (</a:t>
            </a:r>
            <a:r>
              <a:rPr lang="en-US" sz="2000" dirty="0" err="1">
                <a:solidFill>
                  <a:schemeClr val="tx2"/>
                </a:solidFill>
              </a:rPr>
              <a:t>roomCount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terraceSurface</a:t>
            </a:r>
            <a:r>
              <a:rPr lang="en-US" sz="2000" dirty="0">
                <a:solidFill>
                  <a:schemeClr val="tx2"/>
                </a:solidFill>
              </a:rPr>
              <a:t>, etc.) using median or models.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Fill categorical fields (</a:t>
            </a:r>
            <a:r>
              <a:rPr lang="en-US" sz="2000" dirty="0" err="1">
                <a:solidFill>
                  <a:schemeClr val="tx2"/>
                </a:solidFill>
              </a:rPr>
              <a:t>kitchenType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heatingType</a:t>
            </a:r>
            <a:r>
              <a:rPr lang="en-US" sz="2000" dirty="0">
                <a:solidFill>
                  <a:schemeClr val="tx2"/>
                </a:solidFill>
              </a:rPr>
              <a:t>) with mode or grouped values.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Remove rows with missing price (target variable).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Keep and impute useful columns (</a:t>
            </a:r>
            <a:r>
              <a:rPr lang="en-US" sz="2000" dirty="0" err="1">
                <a:solidFill>
                  <a:schemeClr val="tx2"/>
                </a:solidFill>
              </a:rPr>
              <a:t>epcScore</a:t>
            </a:r>
            <a:r>
              <a:rPr lang="en-US" sz="2000" dirty="0">
                <a:solidFill>
                  <a:schemeClr val="tx2"/>
                </a:solidFill>
              </a:rPr>
              <a:t>, </a:t>
            </a:r>
            <a:r>
              <a:rPr lang="en-US" sz="2000" dirty="0" err="1">
                <a:solidFill>
                  <a:schemeClr val="tx2"/>
                </a:solidFill>
              </a:rPr>
              <a:t>constructionYear</a:t>
            </a:r>
            <a:r>
              <a:rPr lang="en-US" sz="2000" dirty="0">
                <a:solidFill>
                  <a:schemeClr val="tx2"/>
                </a:solidFill>
              </a:rPr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5915C8F-B629-B74E-56DE-C22630E43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99" y="861410"/>
            <a:ext cx="5421301" cy="7330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6F8F1D-4A69-56B7-2F0A-447EE61B4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99" y="1781644"/>
            <a:ext cx="5421301" cy="44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4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A7A52-19D8-F6C8-3C4E-9266C4F3E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B5D98C2-A4C4-0ABC-976E-40DC9023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32" y="822572"/>
            <a:ext cx="7195423" cy="5466856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ACCD1C9-698D-2040-2349-7B05891AB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47698" y="233422"/>
            <a:ext cx="10764227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noProof="0" dirty="0">
                <a:solidFill>
                  <a:schemeClr val="accent2"/>
                </a:solidFill>
                <a:latin typeface="+mn-lt"/>
              </a:rPr>
              <a:t>1.4.2 Visualize Missingness  – Heatmap using seaborn</a:t>
            </a:r>
            <a:endParaRPr lang="en-US" b="0" noProof="0" dirty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" name="Rounded Rectangle">
            <a:extLst>
              <a:ext uri="{FF2B5EF4-FFF2-40B4-BE49-F238E27FC236}">
                <a16:creationId xmlns:a16="http://schemas.microsoft.com/office/drawing/2014/main" id="{44716830-F589-7EB2-1CD5-94A0F990A1D7}"/>
              </a:ext>
            </a:extLst>
          </p:cNvPr>
          <p:cNvSpPr/>
          <p:nvPr/>
        </p:nvSpPr>
        <p:spPr>
          <a:xfrm>
            <a:off x="7878411" y="768952"/>
            <a:ext cx="3744384" cy="5466855"/>
          </a:xfrm>
          <a:prstGeom prst="roundRect">
            <a:avLst>
              <a:gd name="adj" fmla="val 2568"/>
            </a:avLst>
          </a:prstGeom>
          <a:solidFill>
            <a:srgbClr val="F8F8F8"/>
          </a:solidFill>
          <a:ln w="12700">
            <a:miter lim="400000"/>
          </a:ln>
          <a:effectLst>
            <a:outerShdw blurRad="952500" dist="444500" dir="5400000" rotWithShape="0">
              <a:srgbClr val="000000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sz="150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9689D6E4-D9D1-BBEF-44E0-5240D606D868}"/>
              </a:ext>
            </a:extLst>
          </p:cNvPr>
          <p:cNvSpPr/>
          <p:nvPr/>
        </p:nvSpPr>
        <p:spPr>
          <a:xfrm>
            <a:off x="7863473" y="1552037"/>
            <a:ext cx="3733279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10766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1">
                <a:solidFill>
                  <a:srgbClr val="FFFFFF"/>
                </a:solidFill>
              </a:defRPr>
            </a:pPr>
            <a:endParaRPr kumimoji="0" b="1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F28454-1830-CCFA-4E0E-789FA5C92C08}"/>
              </a:ext>
            </a:extLst>
          </p:cNvPr>
          <p:cNvSpPr txBox="1"/>
          <p:nvPr/>
        </p:nvSpPr>
        <p:spPr>
          <a:xfrm>
            <a:off x="7995448" y="995726"/>
            <a:ext cx="33953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tx2"/>
                </a:solidFill>
              </a:rPr>
              <a:t>Missing Values Heatmap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8959AA-B7FA-4CC8-B1CA-A52A895C93E3}"/>
              </a:ext>
            </a:extLst>
          </p:cNvPr>
          <p:cNvSpPr txBox="1"/>
          <p:nvPr/>
        </p:nvSpPr>
        <p:spPr>
          <a:xfrm>
            <a:off x="7995448" y="1824408"/>
            <a:ext cx="34790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 indicates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accent1"/>
                </a:solidFill>
              </a:rPr>
              <a:t>Purple</a:t>
            </a:r>
            <a:r>
              <a:rPr lang="en-US" sz="1500" dirty="0">
                <a:solidFill>
                  <a:schemeClr val="accent1"/>
                </a:solidFill>
              </a:rPr>
              <a:t> indicates available (non-missing) values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r>
              <a:rPr lang="en-US" sz="1500" dirty="0">
                <a:solidFill>
                  <a:schemeClr val="accent1"/>
                </a:solidFill>
              </a:rPr>
              <a:t>We observe:</a:t>
            </a:r>
          </a:p>
          <a:p>
            <a:endParaRPr lang="en-US" sz="15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Several columns (far right) are mostly </a:t>
            </a:r>
            <a:r>
              <a:rPr lang="en-US" sz="1500" b="1" dirty="0">
                <a:solidFill>
                  <a:schemeClr val="accent1"/>
                </a:solidFill>
              </a:rPr>
              <a:t>yellow</a:t>
            </a:r>
            <a:r>
              <a:rPr lang="en-US" sz="1500" dirty="0">
                <a:solidFill>
                  <a:schemeClr val="accent1"/>
                </a:solidFill>
              </a:rPr>
              <a:t>, meaning they are almost entirely missing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Most columns have </a:t>
            </a:r>
            <a:r>
              <a:rPr lang="en-US" sz="1500" b="1" dirty="0">
                <a:solidFill>
                  <a:schemeClr val="accent1"/>
                </a:solidFill>
              </a:rPr>
              <a:t>partial missingness</a:t>
            </a:r>
            <a:r>
              <a:rPr lang="en-US" sz="1500" dirty="0">
                <a:solidFill>
                  <a:schemeClr val="accent1"/>
                </a:solidFill>
              </a:rPr>
              <a:t>, requiring selective imputation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A few columns (left side) are fully populated (purple), and can be safely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accent1"/>
                </a:solidFill>
              </a:rPr>
              <a:t>This confirms the need for a </a:t>
            </a:r>
            <a:r>
              <a:rPr lang="en-US" sz="1500" b="1" dirty="0">
                <a:solidFill>
                  <a:schemeClr val="accent1"/>
                </a:solidFill>
              </a:rPr>
              <a:t>hybrid cleaning strategy</a:t>
            </a:r>
            <a:r>
              <a:rPr lang="en-US" sz="1500" dirty="0">
                <a:solidFill>
                  <a:schemeClr val="accent1"/>
                </a:solidFill>
              </a:rPr>
              <a:t>: drop, impute, or filter depending on importance.</a:t>
            </a:r>
          </a:p>
        </p:txBody>
      </p:sp>
    </p:spTree>
    <p:extLst>
      <p:ext uri="{BB962C8B-B14F-4D97-AF65-F5344CB8AC3E}">
        <p14:creationId xmlns:p14="http://schemas.microsoft.com/office/powerpoint/2010/main" val="221383221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ntoso v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356_TF34076243" id="{4913AA83-2306-4E2D-8830-C2A4E9B3D067}" vid="{57B55DBD-592B-4A90-8C6D-F8F746751AD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toso v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2C567A"/>
    </a:accent1>
    <a:accent2>
      <a:srgbClr val="0072C7"/>
    </a:accent2>
    <a:accent3>
      <a:srgbClr val="0D1D51"/>
    </a:accent3>
    <a:accent4>
      <a:srgbClr val="666666"/>
    </a:accent4>
    <a:accent5>
      <a:srgbClr val="3C76A6"/>
    </a:accent5>
    <a:accent6>
      <a:srgbClr val="1E44BC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19797F-2510-4681-A59B-FCD8F3733FE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F4E1AF-DB5E-4764-961C-6F82B33E9E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C31332-3081-4BD9-AD6F-078B4521F3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sphérique en bleu</Template>
  <TotalTime>6030</TotalTime>
  <Words>3783</Words>
  <Application>Microsoft Office PowerPoint</Application>
  <PresentationFormat>Widescreen</PresentationFormat>
  <Paragraphs>571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Abadi</vt:lpstr>
      <vt:lpstr>Aptos</vt:lpstr>
      <vt:lpstr>Arial</vt:lpstr>
      <vt:lpstr>Calibri</vt:lpstr>
      <vt:lpstr>Corbel</vt:lpstr>
      <vt:lpstr>Segoe UI</vt:lpstr>
      <vt:lpstr>Segoe UI (Body)</vt:lpstr>
      <vt:lpstr>Segoe UI Light</vt:lpstr>
      <vt:lpstr>Wingdings</vt:lpstr>
      <vt:lpstr>Thème Office</vt:lpstr>
      <vt:lpstr>Immoweb – Exploratory data Analysis</vt:lpstr>
      <vt:lpstr>Step 1 – Data Cleaning</vt:lpstr>
      <vt:lpstr>Previewing the Dataset with df.head()</vt:lpstr>
      <vt:lpstr>1.1 Remove Duplicates</vt:lpstr>
      <vt:lpstr>2.2 Remove blank spaces</vt:lpstr>
      <vt:lpstr>1.3 Fix any errors or invalid formats</vt:lpstr>
      <vt:lpstr>1.4 Handle missing values  (drop or impute nulls)</vt:lpstr>
      <vt:lpstr>1.4.1 Show Percentage of Missing Values</vt:lpstr>
      <vt:lpstr>1.4.2 Visualize Missingness  – Heatmap using seaborn</vt:lpstr>
      <vt:lpstr>Data analysis</vt:lpstr>
      <vt:lpstr>1.4.3 bar plot (via `missingno`) summarizes the missing value count per feature</vt:lpstr>
      <vt:lpstr>1.4.4 Save new cleaned dataset  3 steps</vt:lpstr>
      <vt:lpstr>Prediction Limits on High Property Prices </vt:lpstr>
      <vt:lpstr>1.4.4 Save new dataset with missing values removed  2.1 How many rows and columns remain in the dataset? </vt:lpstr>
      <vt:lpstr>2.1 How many rows and columns are in the dataset? -  Missing data matrix</vt:lpstr>
      <vt:lpstr>2.2  Matching Statistical Methods to Variable Types</vt:lpstr>
      <vt:lpstr>2.3 Why might those variables be correlated?</vt:lpstr>
      <vt:lpstr>2.2 a.What is the correlation between variables and the price?  (Pearson correlation 1/2) </vt:lpstr>
      <vt:lpstr>2.2 A. Feature Correlation with Price (Pearson correlation 2/2) </vt:lpstr>
      <vt:lpstr>2.2 b. Binary Categorical Variables (1/2)</vt:lpstr>
      <vt:lpstr>2.2 b. Binary Categorical Variables (2/2)</vt:lpstr>
      <vt:lpstr>2.2 C. Statistical Correlation: Province vs. Price (ANOVA / Kruskal-Wallis 1/2)</vt:lpstr>
      <vt:lpstr>2.2 C. Statistical Correlation: Province vs. Price (ANOVA / Kruskal-Wallis 2/2)</vt:lpstr>
      <vt:lpstr>2.2 C. Price distribution by Province</vt:lpstr>
      <vt:lpstr>2.4 How are variables correlated to each other?</vt:lpstr>
      <vt:lpstr>2.5 What might explain these relationships?  2.6 - 2.7 variables have the greatest/ least influence on the price?   </vt:lpstr>
      <vt:lpstr>2.8 How many qualitative (categorical)         and quantitative (numerical) variables are there?</vt:lpstr>
      <vt:lpstr>2.9 How would you transform categorical values into numeric ones? </vt:lpstr>
      <vt:lpstr>2.2 FEATURE IMPORTANCE &amp; CORRELATION ANALYSIS USING RANDOM FOREST AND LASSO REGRESSION</vt:lpstr>
      <vt:lpstr>2.10 What is the percentage of missing values per column?</vt:lpstr>
      <vt:lpstr>Step 3  Data interpretation</vt:lpstr>
      <vt:lpstr>3.1 Plot the outliers (visually detect anomalies) </vt:lpstr>
      <vt:lpstr>3.2 Which variables would you delete and why? </vt:lpstr>
      <vt:lpstr>Option - Distribution visualization</vt:lpstr>
      <vt:lpstr>3.3 showing the number of properties by geographical area </vt:lpstr>
      <vt:lpstr>3.3 showing the number of properties by Habitable surface</vt:lpstr>
      <vt:lpstr>3.4  Most Important Variables (and Why)</vt:lpstr>
      <vt:lpstr>Option -  Most expensive municipalities in Belgium</vt:lpstr>
      <vt:lpstr>3.9 Most &amp; Least Expensive per town</vt:lpstr>
      <vt:lpstr>Option - Most &amp; Least Expensive per province</vt:lpstr>
      <vt:lpstr>3.5 Top 10 most expensive municipalities (by average price) in beLgium (1/2)</vt:lpstr>
      <vt:lpstr>3.6 What are the most expensive municipalities in Wallonia? </vt:lpstr>
      <vt:lpstr>3.7 What are the most expensive municipalities in Flanders? </vt:lpstr>
      <vt:lpstr>3.8 What are the least expensive municipalities in Belgium? </vt:lpstr>
      <vt:lpstr>3.8 Top 10 most expensive municipalities (by average price) in beLgium (2/2)</vt:lpstr>
      <vt:lpstr>3.9 What are the least expensive municipalities in Wallonia? </vt:lpstr>
      <vt:lpstr>3.10 What are the least expensive municipalities in Flanders? </vt:lpstr>
      <vt:lpstr>Conclusion</vt:lpstr>
      <vt:lpstr>Model Comparison – Real estate price Prediction</vt:lpstr>
      <vt:lpstr>Prediction Limits on High Property Prices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présentation</dc:title>
  <dc:creator>Yves Schillings</dc:creator>
  <cp:lastModifiedBy>Yves SCHILLINGS</cp:lastModifiedBy>
  <cp:revision>352</cp:revision>
  <dcterms:created xsi:type="dcterms:W3CDTF">2024-05-06T12:06:53Z</dcterms:created>
  <dcterms:modified xsi:type="dcterms:W3CDTF">2025-06-26T05:38:59Z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